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88" r:id="rId10"/>
    <p:sldId id="287" r:id="rId11"/>
    <p:sldId id="285" r:id="rId12"/>
    <p:sldId id="283" r:id="rId13"/>
    <p:sldId id="266" r:id="rId14"/>
    <p:sldId id="267" r:id="rId15"/>
    <p:sldId id="280" r:id="rId16"/>
    <p:sldId id="286" r:id="rId17"/>
    <p:sldId id="268" r:id="rId18"/>
    <p:sldId id="276" r:id="rId19"/>
    <p:sldId id="275" r:id="rId20"/>
    <p:sldId id="270" r:id="rId21"/>
    <p:sldId id="281" r:id="rId22"/>
    <p:sldId id="271" r:id="rId23"/>
    <p:sldId id="273" r:id="rId24"/>
    <p:sldId id="289" r:id="rId25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정모" initials="안" lastIdx="7" clrIdx="0">
    <p:extLst/>
  </p:cmAuthor>
  <p:cmAuthor id="2" name="안정모" initials="안 [2]" lastIdx="1" clrIdx="1">
    <p:extLst/>
  </p:cmAuthor>
  <p:cmAuthor id="3" name="안정모" initials="안 [3]" lastIdx="1" clrIdx="2">
    <p:extLst/>
  </p:cmAuthor>
  <p:cmAuthor id="4" name="안정모" initials="안 [4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94F"/>
    <a:srgbClr val="271C55"/>
    <a:srgbClr val="251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50" autoAdjust="0"/>
    <p:restoredTop sz="59365" autoAdjust="0"/>
  </p:normalViewPr>
  <p:slideViewPr>
    <p:cSldViewPr snapToGrid="0">
      <p:cViewPr varScale="1">
        <p:scale>
          <a:sx n="21" d="100"/>
          <a:sy n="21" d="100"/>
        </p:scale>
        <p:origin x="200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09T05:38:35.174" idx="3">
    <p:pos x="6044" y="108"/>
    <p:text>제목이 적당한지??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09T14:04:44.545" idx="6">
    <p:pos x="7305" y="-21"/>
    <p:text>이걸 말로하고 FP의 실제 수치를 적어주는 것이 더 좋을듯</p:text>
    <p:extLst mod="1">
      <p:ext uri="{C676402C-5697-4E1C-873F-D02D1690AC5C}">
        <p15:threadingInfo xmlns:p15="http://schemas.microsoft.com/office/powerpoint/2012/main" timeZoneBias="-540"/>
      </p:ext>
    </p:extLst>
  </p:cm>
  <p:cm authorId="1" dt="2017-01-20T15:06:02.416" idx="7">
    <p:pos x="10" y="10"/>
    <p:text>True-Negative : Classifying ”inaccurate” samples as “inaccurate” 
False-Negative : Classifying ”inaccurate” samples as “accurate”
True-Positive : Classifying ”accurate” samples as “accurate”
False-Positive : Classifying ”accurate” samples as “inaccurate” 
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1691C-486A-42C9-82DA-33471257C071}" type="datetimeFigureOut">
              <a:rPr lang="ko-KR" altLang="en-US" smtClean="0"/>
              <a:t>2017. 2. 22.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B5E76-777F-4DCB-9BBF-795227C123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1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</a:t>
            </a:r>
            <a:r>
              <a:rPr lang="en-US" baseline="0" dirty="0"/>
              <a:t> you for your introduction.</a:t>
            </a:r>
            <a:endParaRPr lang="en-US" dirty="0"/>
          </a:p>
          <a:p>
            <a:r>
              <a:rPr lang="en-US" dirty="0"/>
              <a:t>Hi, My</a:t>
            </a:r>
            <a:r>
              <a:rPr lang="en-US" baseline="0" dirty="0"/>
              <a:t> name is </a:t>
            </a:r>
            <a:r>
              <a:rPr lang="en-US" baseline="0" dirty="0" err="1"/>
              <a:t>Jungmo</a:t>
            </a:r>
            <a:r>
              <a:rPr lang="en-US" baseline="0" dirty="0"/>
              <a:t> </a:t>
            </a:r>
            <a:r>
              <a:rPr lang="en-US" baseline="0" dirty="0" err="1"/>
              <a:t>Ahn</a:t>
            </a:r>
            <a:r>
              <a:rPr lang="en-US" baseline="0" dirty="0"/>
              <a:t> from </a:t>
            </a:r>
            <a:r>
              <a:rPr lang="en-US" baseline="0" dirty="0" err="1"/>
              <a:t>Ajou</a:t>
            </a:r>
            <a:r>
              <a:rPr lang="en-US" baseline="0" dirty="0"/>
              <a:t> university</a:t>
            </a:r>
            <a:r>
              <a:rPr lang="en-US" altLang="ko-KR" baseline="0" dirty="0"/>
              <a:t>.</a:t>
            </a:r>
            <a:endParaRPr lang="en-US" baseline="0" dirty="0"/>
          </a:p>
          <a:p>
            <a:r>
              <a:rPr lang="en-US" baseline="0" dirty="0"/>
              <a:t>Today, The name of a paper that I am going to present is "I am a smartwatch, smart enough to know the accuracy of my own heart rate sensor.</a:t>
            </a:r>
          </a:p>
          <a:p>
            <a:r>
              <a:rPr lang="en-US" baseline="0" dirty="0"/>
              <a:t>This study was conducted with DGIST.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45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Third, each accelerometer signals are similar both wearing</a:t>
            </a:r>
            <a:r>
              <a:rPr lang="en-US" baseline="0" dirty="0"/>
              <a:t> condition.</a:t>
            </a:r>
            <a:endParaRPr lang="en-US" dirty="0"/>
          </a:p>
          <a:p>
            <a:r>
              <a:rPr lang="en-US" dirty="0"/>
              <a:t>The average cross correlation coefficient between the two data is 0.77, indicating that the two signals are similar.</a:t>
            </a:r>
          </a:p>
          <a:p>
            <a:r>
              <a:rPr lang="en-US" dirty="0"/>
              <a:t>In conclusion, motion sensor may not be enough to measure accuracy of heart rate </a:t>
            </a:r>
            <a:r>
              <a:rPr lang="en-US" dirty="0" smtClean="0"/>
              <a:t>sensor,</a:t>
            </a:r>
            <a:r>
              <a:rPr lang="en-US" baseline="0" dirty="0" smtClean="0"/>
              <a:t> or may need complex signal process techniques.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0.77 represents a high correlation and this means that the signals are similar.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May not be enough</a:t>
            </a:r>
            <a:r>
              <a:rPr lang="en-US" dirty="0"/>
              <a:t> to detect the accuracy of heart rate using a motion sensor.</a:t>
            </a:r>
          </a:p>
          <a:p>
            <a:endParaRPr lang="en-US" dirty="0"/>
          </a:p>
          <a:p>
            <a:r>
              <a:rPr lang="en-US" altLang="ko-KR" dirty="0"/>
              <a:t>0.77</a:t>
            </a:r>
            <a:r>
              <a:rPr lang="ko-KR" altLang="en-US" dirty="0"/>
              <a:t>이 정말 높은거</a:t>
            </a:r>
            <a:r>
              <a:rPr lang="en-US" altLang="ko-KR" dirty="0"/>
              <a:t>??</a:t>
            </a:r>
            <a:r>
              <a:rPr lang="ko-KR" altLang="en-US" dirty="0"/>
              <a:t> 대답준비해봐 </a:t>
            </a:r>
            <a:endParaRPr lang="en-US" altLang="ko-KR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numerically high. As I mentioned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there were accelerometer-based algorithm to classify accuracy of readings 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we need an algorithm to run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smartwatch. So I decided to use a light intensity rather than a complex accelerometer.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96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is a brief overview of the principles of smartwatch's heart</a:t>
            </a:r>
            <a:r>
              <a:rPr lang="en-US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rate sensor PPG.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It emits green light to the skin at 1 KHz.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reflected level of light is detected at the photodiode and is used to measure the amount of blood flowing through</a:t>
            </a:r>
            <a:r>
              <a:rPr lang="en-US" altLang="ko-KR" baseline="0" dirty="0"/>
              <a:t>(</a:t>
            </a:r>
            <a:r>
              <a:rPr lang="ko-KR" altLang="en-US" baseline="0" dirty="0"/>
              <a:t>뚜루</a:t>
            </a:r>
            <a:r>
              <a:rPr lang="en-US" altLang="ko-KR" baseline="0" dirty="0"/>
              <a:t>)</a:t>
            </a:r>
            <a:r>
              <a:rPr lang="en-US" baseline="0" dirty="0"/>
              <a:t> the veins.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value is used to estimate the heartrate.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decided to look in deeper into its characteristics to find a potential pointer towards identifying wrong heartrate readings.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원래 알고 있었던거처럼 ㅋㅋ</a:t>
            </a:r>
            <a:r>
              <a:rPr lang="en-US" altLang="ko-KR" baseline="0" dirty="0"/>
              <a:t>;</a:t>
            </a:r>
            <a:r>
              <a:rPr lang="ko-KR" altLang="en-US" baseline="0" dirty="0"/>
              <a:t> </a:t>
            </a:r>
            <a:r>
              <a:rPr lang="en-US" altLang="ko-KR" baseline="0" dirty="0"/>
              <a:t>10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11</a:t>
            </a:r>
            <a:r>
              <a:rPr lang="ko-KR" altLang="en-US" baseline="0" dirty="0"/>
              <a:t>을 바꾸면 좋을듯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950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1" u="sng" dirty="0"/>
              <a:t>These</a:t>
            </a:r>
            <a:r>
              <a:rPr lang="en-US" altLang="ko-KR" b="1" i="1" u="sng" baseline="0" dirty="0"/>
              <a:t> graphs are for the Samsung Gear S2.</a:t>
            </a:r>
          </a:p>
          <a:p>
            <a:r>
              <a:rPr lang="en-US" altLang="ko-KR" b="1" i="1" u="sng" baseline="0" dirty="0"/>
              <a:t>Like previous LG Urbane watch’s graph, when the user wears smartwatch tightly, error is not high.</a:t>
            </a:r>
          </a:p>
          <a:p>
            <a:r>
              <a:rPr lang="en-US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opposite case loosely worn, </a:t>
            </a:r>
            <a:r>
              <a:rPr lang="en-US" sz="1200" b="1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</a:t>
            </a:r>
            <a:r>
              <a:rPr lang="en-US" sz="1200" b="1" i="1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right, </a:t>
            </a:r>
            <a:r>
              <a:rPr lang="en-US" sz="1200" b="1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heart</a:t>
            </a:r>
            <a:r>
              <a:rPr lang="en-US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rate readings from smartwatch</a:t>
            </a:r>
            <a:r>
              <a:rPr lang="en-US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diverge</a:t>
            </a:r>
            <a:r>
              <a:rPr lang="en-US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far from the ground-truth</a:t>
            </a:r>
            <a:r>
              <a:rPr lang="en-US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expected.</a:t>
            </a:r>
            <a:endParaRPr lang="en-US" altLang="ko-KR" b="1" i="1" u="sng" dirty="0"/>
          </a:p>
          <a:p>
            <a:r>
              <a:rPr lang="en-US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accelerometer pattern is similar both</a:t>
            </a:r>
            <a:r>
              <a:rPr lang="en-US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worn conditions</a:t>
            </a:r>
            <a:r>
              <a:rPr lang="en-US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i="1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b="1" i="1" u="sng" dirty="0"/>
              <a:t>Especially,</a:t>
            </a:r>
            <a:r>
              <a:rPr lang="en-US" b="1" i="1" u="sng" baseline="0" dirty="0"/>
              <a:t> </a:t>
            </a:r>
            <a:r>
              <a:rPr lang="en-US" dirty="0"/>
              <a:t>Samsung</a:t>
            </a:r>
            <a:r>
              <a:rPr lang="en-US" baseline="0" dirty="0"/>
              <a:t> </a:t>
            </a:r>
            <a:r>
              <a:rPr lang="en-US" dirty="0"/>
              <a:t>gear s2 using </a:t>
            </a:r>
            <a:r>
              <a:rPr lang="en-US" dirty="0" err="1"/>
              <a:t>Tizen</a:t>
            </a:r>
            <a:r>
              <a:rPr lang="en-US" dirty="0"/>
              <a:t> OS provides light intensity of PPG sensor.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 this light intensity as black line.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important point here that we need to understand is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n-US" baseline="0" dirty="0"/>
              <a:t> </a:t>
            </a:r>
            <a:r>
              <a:rPr lang="en-US" dirty="0"/>
              <a:t>each accelerometer signals are similar both situation but light intensity signals are different.</a:t>
            </a:r>
          </a:p>
          <a:p>
            <a:r>
              <a:rPr lang="en-US" i="1" dirty="0"/>
              <a:t>When</a:t>
            </a:r>
            <a:r>
              <a:rPr lang="en-US" i="1" baseline="0" dirty="0"/>
              <a:t> the smartwatch’s heart rate readings diverge from the </a:t>
            </a:r>
            <a:r>
              <a:rPr lang="en-US" i="1" baseline="0" dirty="0" err="1"/>
              <a:t>BioHarness</a:t>
            </a:r>
            <a:r>
              <a:rPr lang="en-US" i="1" baseline="0" dirty="0"/>
              <a:t>, the light intensity values tend to show higher variations</a:t>
            </a:r>
            <a:r>
              <a:rPr lang="en-US" altLang="ko-KR" i="1" baseline="0" dirty="0"/>
              <a:t>.</a:t>
            </a:r>
            <a:endParaRPr lang="en-US" i="1" dirty="0"/>
          </a:p>
          <a:p>
            <a:r>
              <a:rPr lang="en-US" b="1" dirty="0"/>
              <a:t>So we thought that PPG sensor's light intensity value may be a hint </a:t>
            </a:r>
            <a:r>
              <a:rPr lang="en-US" b="1" dirty="0" smtClean="0"/>
              <a:t>in</a:t>
            </a:r>
            <a:r>
              <a:rPr lang="en-US" b="1" baseline="0" dirty="0" smtClean="0"/>
              <a:t> classifying accurate and inaccurate HR readings.</a:t>
            </a:r>
            <a:endParaRPr lang="en-US" b="1" dirty="0" smtClean="0"/>
          </a:p>
          <a:p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dirty="0" smtClean="0"/>
              <a:t>라이트 </a:t>
            </a:r>
            <a:r>
              <a:rPr lang="ko-KR" altLang="en-US" dirty="0"/>
              <a:t>인텐시티가 불안정하기 시작하면</a:t>
            </a:r>
            <a:r>
              <a:rPr lang="ko-KR" altLang="en-US" baseline="0" dirty="0"/>
              <a:t> 값이 안정화 될 때까지 </a:t>
            </a:r>
            <a:endParaRPr lang="en-US" altLang="ko-KR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Cumulative results of light intensity readings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7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(To validate our</a:t>
            </a:r>
            <a:r>
              <a:rPr lang="en-US" altLang="ko-KR" baseline="0" dirty="0"/>
              <a:t> observations, </a:t>
            </a:r>
            <a:r>
              <a:rPr lang="en-US" altLang="ko-KR" dirty="0"/>
              <a:t>we wanted to know how</a:t>
            </a:r>
            <a:r>
              <a:rPr lang="en-US" altLang="ko-KR" baseline="0" dirty="0"/>
              <a:t> light intensity</a:t>
            </a:r>
            <a:r>
              <a:rPr lang="en-US" altLang="ko-KR" dirty="0"/>
              <a:t> impacts</a:t>
            </a:r>
            <a:r>
              <a:rPr lang="en-US" altLang="ko-KR" baseline="0" dirty="0"/>
              <a:t> the quality of heart rate measurements</a:t>
            </a:r>
            <a:r>
              <a:rPr lang="en-US" altLang="ko-KR" dirty="0"/>
              <a:t>.)</a:t>
            </a:r>
          </a:p>
          <a:p>
            <a:r>
              <a:rPr lang="en-US" altLang="ko-KR" b="1" i="1" u="sng" dirty="0"/>
              <a:t>As</a:t>
            </a:r>
            <a:r>
              <a:rPr lang="en-US" altLang="ko-KR" b="1" i="1" u="sng" baseline="0" dirty="0"/>
              <a:t> we saw in the previous slide, with loose wearing conditions, light intensity values tend to show higher variation.</a:t>
            </a:r>
          </a:p>
          <a:p>
            <a:r>
              <a:rPr lang="en-US" altLang="ko-KR" b="1" i="1" u="sng" dirty="0"/>
              <a:t>However, a different angle</a:t>
            </a:r>
            <a:r>
              <a:rPr lang="en-US" altLang="ko-KR" b="1" i="1" u="sng" baseline="0" dirty="0"/>
              <a:t> of observing PPG light intensity is looking at the changes in absolute values as well.</a:t>
            </a:r>
            <a:endParaRPr lang="en-US" altLang="ko-KR" b="1" i="1" u="sng" dirty="0"/>
          </a:p>
          <a:p>
            <a:r>
              <a:rPr lang="en-US" altLang="ko-KR" b="1" i="1" u="sng" baseline="0" dirty="0"/>
              <a:t>To figure out what characteristic of light intensity affects the heart rate accuracy, </a:t>
            </a:r>
            <a:r>
              <a:rPr lang="en-US" altLang="ko-KR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3D</a:t>
            </a:r>
            <a:r>
              <a:rPr lang="en-US" altLang="ko-KR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printed three rings of different heights and one ring</a:t>
            </a:r>
            <a:r>
              <a:rPr lang="en-US" altLang="ko-KR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holes.</a:t>
            </a:r>
            <a:endParaRPr lang="en-US" altLang="ko-KR" sz="1200" b="1" i="1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1" i="1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three</a:t>
            </a:r>
            <a:r>
              <a:rPr lang="en-US" altLang="ko-KR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rings</a:t>
            </a:r>
            <a:r>
              <a:rPr lang="en-US" altLang="ko-KR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affect the absolute value of the light intensity by changing the distance between the </a:t>
            </a:r>
            <a:r>
              <a:rPr lang="en-US" altLang="ko-KR" sz="1200" b="1" i="1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ppg</a:t>
            </a:r>
            <a:r>
              <a:rPr lang="en-US" altLang="ko-KR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sensor and the skin.</a:t>
            </a:r>
          </a:p>
          <a:p>
            <a:r>
              <a:rPr lang="en-US" altLang="ko-KR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using these rings, we noticed that the absolute</a:t>
            </a:r>
            <a:r>
              <a:rPr lang="en-US" altLang="ko-KR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values of </a:t>
            </a:r>
            <a:r>
              <a:rPr lang="en-US" altLang="ko-KR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</a:t>
            </a:r>
            <a:r>
              <a:rPr lang="en-US" altLang="ko-KR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intensity decreased with increasing height.</a:t>
            </a:r>
            <a:endParaRPr lang="en-US" altLang="ko-KR" sz="1200" b="1" i="1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ring with holes generates a case where external light passes between the </a:t>
            </a:r>
            <a:r>
              <a:rPr lang="en-US" altLang="ko-KR" sz="1200" b="1" i="1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ppg</a:t>
            </a:r>
            <a:r>
              <a:rPr lang="en-US" altLang="ko-KR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sensor and the skin. We use this ring to </a:t>
            </a:r>
            <a:r>
              <a:rPr lang="en-US" altLang="ko-KR" sz="1200" b="1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intentionally(</a:t>
            </a:r>
            <a:r>
              <a:rPr lang="ko-KR" altLang="en-US" sz="1200" b="1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인텐셔널리</a:t>
            </a:r>
            <a:r>
              <a:rPr lang="en-US" altLang="ko-KR" sz="1200" b="1" i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en-US" altLang="ko-KR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variation</a:t>
            </a:r>
            <a:r>
              <a:rPr lang="en-US" altLang="ko-KR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to light intensity readings.</a:t>
            </a:r>
            <a:endParaRPr lang="en-US" altLang="ko-KR" sz="1200" b="1" i="1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자랑하기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758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b="1" dirty="0"/>
              <a:t>We run two sets of experiments with three rings without holes</a:t>
            </a:r>
            <a:r>
              <a:rPr lang="en-US" b="1" baseline="0" dirty="0"/>
              <a:t> and one ring with</a:t>
            </a:r>
            <a:r>
              <a:rPr lang="en-US" b="1" dirty="0"/>
              <a:t> holes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(a) on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left,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shows that the heart rate sensor error is less than 10 bpm in all cases when users stand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still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Figure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(b) on the right, shows that errors for all cases when users walk are higher than case of Figure (a).</a:t>
            </a:r>
            <a:r>
              <a:rPr lang="en-US" dirty="0"/>
              <a:t> 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Especially, case of ’With holes’, difference</a:t>
            </a:r>
            <a:r>
              <a:rPr lang="en-US" baseline="0" dirty="0"/>
              <a:t> of errors between figure A and figure B</a:t>
            </a:r>
            <a:r>
              <a:rPr lang="en-US" dirty="0"/>
              <a:t> is highest because of</a:t>
            </a:r>
            <a:r>
              <a:rPr lang="en-US" baseline="0" dirty="0"/>
              <a:t> varying patterns of external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44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In conclusion, if the PPG sensor is moved by motion artifacts, external light patterns interfere heart rate readings as seen in the </a:t>
            </a:r>
            <a:r>
              <a:rPr lang="en-US" altLang="ko-KR" baseline="0" dirty="0"/>
              <a:t>previous</a:t>
            </a:r>
            <a:r>
              <a:rPr lang="en-US" altLang="ko-KR" dirty="0"/>
              <a:t> situation</a:t>
            </a:r>
            <a:r>
              <a:rPr lang="en-US" altLang="ko-KR" baseline="0" dirty="0"/>
              <a:t> with the</a:t>
            </a:r>
            <a:r>
              <a:rPr lang="en-US" altLang="ko-KR" dirty="0"/>
              <a:t> ring with holes.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complicates the photodiode from reading the light, reflected from </a:t>
            </a:r>
            <a:r>
              <a:rPr lang="en-US" altLang="ko-KR" dirty="0" smtClean="0"/>
              <a:t>the skin.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Naturally, this drops the accuracy of the heart rate readings.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45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these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findings in mind, to design a system to detect heart rate reading accuracy, the next step is to design a filter.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According to</a:t>
            </a:r>
            <a:r>
              <a:rPr lang="en-US" b="1" baseline="0" dirty="0" smtClean="0"/>
              <a:t> preliminary studies, by analyzing the PPG sensor light intensity variance, we can potentially design a filter for classifying the accuracy of the smartwatch’s heart rate sensor readings.</a:t>
            </a:r>
            <a:endParaRPr lang="en-US" dirty="0" smtClean="0"/>
          </a:p>
          <a:p>
            <a:endParaRPr 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Intuitively, a threshold-based scheme for PPG light intensity variance may seem plausible</a:t>
            </a:r>
            <a:r>
              <a:rPr lang="en-US" sz="12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extremely lightweight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b="0" i="0" u="none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changes between two consecutive readings are too rigorous that the stability of the decision-making may suffer without the knowledge of long-term readings. </a:t>
            </a:r>
            <a:endParaRPr lang="en-US" b="0" dirty="0"/>
          </a:p>
          <a:p>
            <a:r>
              <a:rPr lang="en-US" b="0" dirty="0"/>
              <a:t>Moreover, each</a:t>
            </a:r>
            <a:r>
              <a:rPr lang="en-US" b="0" baseline="0" dirty="0"/>
              <a:t> user has their own wearing condition so that predefined threshold model may not be fit.</a:t>
            </a:r>
          </a:p>
          <a:p>
            <a:endParaRPr lang="en-US" b="0" baseline="0" dirty="0"/>
          </a:p>
          <a:p>
            <a:r>
              <a:rPr lang="en-US" b="1" i="1" u="sng" baseline="0" dirty="0" smtClean="0"/>
              <a:t>Instead of threshold based design, we designed</a:t>
            </a:r>
            <a:r>
              <a:rPr lang="ko-KR" altLang="en-US" b="1" i="1" u="sng" baseline="0" dirty="0" smtClean="0"/>
              <a:t> </a:t>
            </a:r>
            <a:r>
              <a:rPr lang="en-US" altLang="ko-KR" b="1" i="1" u="sng" baseline="0" dirty="0" smtClean="0"/>
              <a:t>a filter using variances </a:t>
            </a:r>
            <a:r>
              <a:rPr lang="en-US" altLang="ko-KR" b="1" i="1" u="sng" baseline="0" dirty="0"/>
              <a:t>of the light intensity value </a:t>
            </a:r>
            <a:r>
              <a:rPr lang="en-US" altLang="ko-KR" b="1" i="1" u="sng" baseline="0" dirty="0" smtClean="0"/>
              <a:t>of </a:t>
            </a:r>
            <a:r>
              <a:rPr lang="en-US" altLang="ko-KR" b="1" i="1" u="sng" baseline="0" dirty="0"/>
              <a:t>the PPG </a:t>
            </a:r>
            <a:r>
              <a:rPr lang="en-US" altLang="ko-KR" b="1" i="1" u="sng" baseline="0" dirty="0" smtClean="0"/>
              <a:t>sensor in time window.</a:t>
            </a:r>
            <a:endParaRPr lang="en-US" b="1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73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 design</a:t>
            </a:r>
            <a:r>
              <a:rPr lang="en-US" b="1" baseline="0" dirty="0" smtClean="0"/>
              <a:t> of our filter employs the Viterbi algorithm.</a:t>
            </a:r>
          </a:p>
          <a:p>
            <a:r>
              <a:rPr lang="en-US" baseline="0" dirty="0" smtClean="0"/>
              <a:t>the </a:t>
            </a:r>
            <a:r>
              <a:rPr lang="en-US" baseline="0" dirty="0"/>
              <a:t>Viterbi algorithm is used for finding the most likely sequence of hidden states. </a:t>
            </a:r>
            <a:r>
              <a:rPr lang="mr-IN" baseline="0" dirty="0"/>
              <a:t>–</a:t>
            </a:r>
            <a:r>
              <a:rPr lang="en-US" baseline="0" dirty="0"/>
              <a:t> sensing data quality </a:t>
            </a:r>
          </a:p>
          <a:p>
            <a:r>
              <a:rPr lang="en-US" b="1" i="1" u="sng" baseline="0" dirty="0"/>
              <a:t>We define </a:t>
            </a:r>
            <a:r>
              <a:rPr lang="ko-KR" altLang="en-US" b="1" i="1" u="sng" baseline="0" dirty="0"/>
              <a:t>델타엘 </a:t>
            </a:r>
            <a:r>
              <a:rPr lang="en-US" altLang="ko-KR" b="1" i="1" u="sng" baseline="0" dirty="0"/>
              <a:t>as the </a:t>
            </a:r>
            <a:r>
              <a:rPr lang="en-US" b="1" i="1" u="sng" baseline="0" dirty="0"/>
              <a:t>set of differences among consecutive PPG light intensity readings in time window t to </a:t>
            </a:r>
            <a:r>
              <a:rPr lang="en-US" b="1" i="1" u="sng" baseline="0" dirty="0" err="1"/>
              <a:t>t+w</a:t>
            </a:r>
            <a:r>
              <a:rPr lang="en-US" b="1" i="1" u="sng" baseline="0" dirty="0"/>
              <a:t>.</a:t>
            </a:r>
          </a:p>
          <a:p>
            <a:r>
              <a:rPr lang="en-US" b="1" i="1" u="sng" baseline="0" dirty="0"/>
              <a:t>Then we identify light intensity step size by max value in time window divided by N0.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N0 is</a:t>
            </a:r>
            <a:r>
              <a:rPr lang="en-US" sz="1200" b="1" i="1" u="sng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number of observations. </a:t>
            </a:r>
            <a:endParaRPr lang="en-US" b="1" i="1" u="sng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u="sng" baseline="0" dirty="0"/>
              <a:t>Then we compute observation for each time window</a:t>
            </a:r>
            <a:r>
              <a:rPr lang="en-US" b="1" i="1" u="sng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u="sng" baseline="0" dirty="0"/>
          </a:p>
          <a:p>
            <a:r>
              <a:rPr lang="en-US" baseline="0" dirty="0"/>
              <a:t>The details of the filter design can be found in </a:t>
            </a:r>
            <a:r>
              <a:rPr lang="en-US" baseline="0" dirty="0" smtClean="0"/>
              <a:t>our paper</a:t>
            </a:r>
            <a:r>
              <a:rPr lang="en-US" baseline="0" dirty="0"/>
              <a:t>. </a:t>
            </a:r>
            <a:endParaRPr lang="en-US" baseline="0" dirty="0" smtClean="0"/>
          </a:p>
          <a:p>
            <a:r>
              <a:rPr lang="en-US" b="1" baseline="0" dirty="0" smtClean="0"/>
              <a:t>We </a:t>
            </a:r>
            <a:r>
              <a:rPr lang="en-US" b="1" baseline="0" dirty="0"/>
              <a:t>applied our datasets to this filter.</a:t>
            </a:r>
          </a:p>
          <a:p>
            <a:endParaRPr lang="en-US" b="1" baseline="0" dirty="0"/>
          </a:p>
          <a:p>
            <a:r>
              <a:rPr lang="ko-KR" altLang="en-US" b="1" baseline="0" dirty="0"/>
              <a:t>* 필터설명 추가</a:t>
            </a:r>
            <a:r>
              <a:rPr lang="en-US" altLang="ko-KR" b="1" baseline="0" dirty="0"/>
              <a:t>.</a:t>
            </a: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2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(This</a:t>
            </a:r>
            <a:r>
              <a:rPr lang="en-US" altLang="ko-KR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graphs show a result after applying our filter to our dataset.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plots a time-series of the samples collected from the Samsung Gear S2 and the </a:t>
            </a:r>
            <a:r>
              <a:rPr lang="en-US" sz="1200" b="1" i="1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BioHarness</a:t>
            </a:r>
            <a:r>
              <a:rPr lang="en-US" sz="1200" b="1" i="1" u="sng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en-US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loosely worn.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sample is one of the four samples we collected from our participants.</a:t>
            </a:r>
            <a:endParaRPr lang="en-US" sz="1200" b="1" i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experiment, the user started with 3 minutes of “not moving” followed by 10 minutes of actively moving. </a:t>
            </a:r>
            <a:endParaRPr lang="en-US" b="1" i="1" u="sng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u="sng" dirty="0"/>
              <a:t>As expected,</a:t>
            </a:r>
            <a:r>
              <a:rPr lang="en-US" b="1" i="1" u="sng" baseline="0" dirty="0"/>
              <a:t> when the user starts walk, readings diverge.</a:t>
            </a:r>
            <a:endParaRPr lang="en-US" b="1" i="1" u="sng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The gray background represent the smartwatch is reading the accurate </a:t>
            </a:r>
            <a:r>
              <a:rPr lang="en-US" altLang="ko-KR" b="0" dirty="0" smtClean="0"/>
              <a:t>values,</a:t>
            </a:r>
            <a:r>
              <a:rPr lang="en-US" altLang="ko-KR" b="0" baseline="0" dirty="0" smtClean="0"/>
              <a:t> with less than 3 bpm difference from the GT.</a:t>
            </a:r>
            <a:endParaRPr lang="en-US" altLang="ko-KR" b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The green dots above indicate that our filter has classified a measurement as </a:t>
            </a:r>
            <a:r>
              <a:rPr lang="en-US" altLang="ko-KR" b="1" dirty="0"/>
              <a:t>accurate</a:t>
            </a:r>
            <a:r>
              <a:rPr lang="en-US" altLang="ko-KR" b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And the dots below indicate that our filter has classified a measurement as </a:t>
            </a:r>
            <a:r>
              <a:rPr lang="en-US" altLang="ko-KR" b="1" dirty="0"/>
              <a:t>inaccurate</a:t>
            </a:r>
            <a:r>
              <a:rPr lang="en-US" altLang="ko-KR" b="0" dirty="0"/>
              <a:t>. (above</a:t>
            </a:r>
            <a:r>
              <a:rPr lang="ko-KR" altLang="en-US" b="0" dirty="0"/>
              <a:t>와 </a:t>
            </a:r>
            <a:r>
              <a:rPr lang="en-US" altLang="ko-KR" b="0" dirty="0"/>
              <a:t>below</a:t>
            </a:r>
            <a:r>
              <a:rPr lang="en-US" altLang="ko-KR" b="0" baseline="0" dirty="0"/>
              <a:t> </a:t>
            </a:r>
            <a:r>
              <a:rPr lang="ko-KR" altLang="en-US" b="0" baseline="0" dirty="0"/>
              <a:t>를 찝어주자</a:t>
            </a:r>
            <a:r>
              <a:rPr lang="en-US" altLang="ko-KR" b="0" baseline="0" dirty="0"/>
              <a:t>)</a:t>
            </a:r>
            <a:r>
              <a:rPr lang="ko-KR" altLang="en-US" b="0" baseline="0" dirty="0"/>
              <a:t> 말하고자 하는걸 간결하게 찝어줘야함</a:t>
            </a:r>
            <a:endParaRPr lang="en-US" altLang="ko-KR" b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(Our filter classifies</a:t>
            </a:r>
            <a:r>
              <a:rPr lang="en-US" altLang="ko-KR" b="1" baseline="0" dirty="0"/>
              <a:t> samples well but you can see that there are some wrong classifications.)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baseline="0" dirty="0"/>
              <a:t>실험세팅</a:t>
            </a:r>
            <a:r>
              <a:rPr lang="en-US" altLang="ko-KR" b="1" baseline="0" dirty="0"/>
              <a:t>,</a:t>
            </a:r>
            <a:r>
              <a:rPr lang="ko-KR" altLang="en-US" b="1" baseline="0" dirty="0"/>
              <a:t> 그래프 설명</a:t>
            </a:r>
            <a:r>
              <a:rPr lang="en-US" altLang="ko-KR" b="1" baseline="0" dirty="0"/>
              <a:t>(</a:t>
            </a:r>
            <a:r>
              <a:rPr lang="ko-KR" altLang="en-US" b="1" baseline="0" dirty="0"/>
              <a:t>다시</a:t>
            </a:r>
            <a:r>
              <a:rPr lang="en-US" altLang="ko-KR" b="1" baseline="0" dirty="0"/>
              <a:t>)</a:t>
            </a:r>
            <a:r>
              <a:rPr lang="ko-KR" altLang="en-US" b="1" baseline="0" dirty="0"/>
              <a:t> 일단 하나 날리고 애니메이션 </a:t>
            </a:r>
            <a:r>
              <a:rPr lang="en-US" altLang="ko-KR" b="1" baseline="0" dirty="0"/>
              <a:t>(</a:t>
            </a:r>
            <a:r>
              <a:rPr lang="ko-KR" altLang="en-US" b="1" baseline="0" dirty="0"/>
              <a:t>그래프 하나에 메세지 하나둘</a:t>
            </a:r>
            <a:r>
              <a:rPr lang="en-US" altLang="ko-KR" b="1" baseline="0" dirty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31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(</a:t>
            </a:r>
            <a:r>
              <a:rPr lang="en-US" b="1" dirty="0"/>
              <a:t>To resolve such drawback, we focus on the fact that the heart rate does not change </a:t>
            </a:r>
            <a:endParaRPr lang="en-US" b="1" baseline="0" dirty="0"/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instantaneously</a:t>
            </a:r>
            <a:r>
              <a:rPr lang="en-US" altLang="ko-KR" b="1" dirty="0"/>
              <a:t>.</a:t>
            </a:r>
            <a:r>
              <a:rPr lang="ko-KR" altLang="en-US" b="1" dirty="0"/>
              <a:t> 인스턴태니어슬리</a:t>
            </a:r>
            <a:r>
              <a:rPr lang="en-US" altLang="ko-KR" b="1" dirty="0"/>
              <a:t>)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u="sng" dirty="0"/>
              <a:t>Specifically, instead</a:t>
            </a:r>
            <a:r>
              <a:rPr lang="en-US" altLang="ko-KR" u="sng" baseline="0" dirty="0"/>
              <a:t> of using instantaneous measurements,</a:t>
            </a:r>
            <a:r>
              <a:rPr lang="en-US" altLang="ko-KR" u="sng" dirty="0"/>
              <a:t> w</a:t>
            </a:r>
            <a:r>
              <a:rPr lang="en-US" u="sng" dirty="0"/>
              <a:t>e use the moving average of values as observation inputs. 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result, the modified</a:t>
            </a:r>
            <a:r>
              <a:rPr lang="en-US" baseline="0" dirty="0"/>
              <a:t> filter </a:t>
            </a:r>
            <a:r>
              <a:rPr lang="en-US" dirty="0"/>
              <a:t>conservatively</a:t>
            </a:r>
            <a:r>
              <a:rPr lang="ko-KR" altLang="en-US" dirty="0"/>
              <a:t>컨서얼버티블리</a:t>
            </a:r>
            <a:r>
              <a:rPr lang="en-US" dirty="0"/>
              <a:t> declares “accurate” samples when recent measurements were “inaccurate”.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you see, not </a:t>
            </a:r>
            <a:r>
              <a:rPr lang="en-US" dirty="0" smtClean="0"/>
              <a:t>all </a:t>
            </a:r>
            <a:r>
              <a:rPr lang="en-US" dirty="0"/>
              <a:t>dots are </a:t>
            </a:r>
            <a:r>
              <a:rPr lang="en-US" b="1" dirty="0"/>
              <a:t>high</a:t>
            </a:r>
            <a:r>
              <a:rPr lang="en-US" dirty="0"/>
              <a:t> in the gray area.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in a clinical situations our filter should be highly reliable. However if not perfect, our filter should minimize </a:t>
            </a:r>
            <a:r>
              <a:rPr lang="en-US" b="1" dirty="0"/>
              <a:t>false negatives, </a:t>
            </a:r>
            <a:r>
              <a:rPr lang="en-US" b="0" dirty="0"/>
              <a:t>which</a:t>
            </a:r>
            <a:r>
              <a:rPr lang="en-US" altLang="ko-KR" baseline="0" dirty="0"/>
              <a:t> classifies inaccurate samples as accurate</a:t>
            </a:r>
            <a:r>
              <a:rPr lang="en-US" dirty="0"/>
              <a:t>. (FN</a:t>
            </a:r>
            <a:r>
              <a:rPr lang="ko-KR" altLang="en-US" dirty="0"/>
              <a:t>이 뭔지 한번 이야기</a:t>
            </a:r>
            <a:r>
              <a:rPr lang="en-US" altLang="ko-KR" dirty="0"/>
              <a:t>-</a:t>
            </a:r>
            <a:r>
              <a:rPr lang="en-US" sz="1200" dirty="0"/>
              <a:t>Classifying ”inaccurate” samples as “accurate”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9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I want to start by giving you some background information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(Recently, the number of people wearing a smartwatch is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dramatically increasing. 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 Insider predicted that demand of smartwatches and fitness bands will increase steadily 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people who buy smartwatches and fitness bands expect healthcare and fitness management features. 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(For this, devices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information from the human body with motion sensors and heart rate sensor.)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53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(Take a </a:t>
            </a:r>
            <a:r>
              <a:rPr lang="en-US" b="0" baseline="0" dirty="0"/>
              <a:t>look at our True-Negative and False-Negative classification graph.</a:t>
            </a:r>
            <a:r>
              <a:rPr lang="en-US" altLang="ko-KR" b="0" dirty="0"/>
              <a:t>)</a:t>
            </a:r>
            <a:endParaRPr lang="en-US" altLang="ko-KR" baseline="0" dirty="0"/>
          </a:p>
          <a:p>
            <a:r>
              <a:rPr lang="en-US" altLang="ko-KR" baseline="0" dirty="0"/>
              <a:t>In the 3 bpm case, if the value reported by the smartwatch has less than 3 bpm difference with the ground truth, we declare that sample as accurate. If the difference is more than 3 bpm, the measurement is considered inaccurate.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The </a:t>
            </a:r>
            <a:r>
              <a:rPr lang="en-US" altLang="ko-KR" baseline="0" dirty="0" smtClean="0"/>
              <a:t>true-negative case is  when </a:t>
            </a:r>
            <a:r>
              <a:rPr lang="en-US" altLang="ko-KR" baseline="0" dirty="0"/>
              <a:t>our filter correctly classifies inaccurate samples as inaccurate and the false-negative case is when our filter wrongly classifies inaccurate samples as accurate.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Note </a:t>
            </a:r>
            <a:r>
              <a:rPr lang="en-US" altLang="ko-KR" baseline="0" dirty="0"/>
              <a:t>once again, that our filter should minimize false-negatives given that we want to suppress inaccurate samples from being used as inputs for clinical applications.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In the 3 bpm case, the TN showed 95% and FN was low at 5%.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In other words, our filter</a:t>
            </a:r>
            <a:r>
              <a:rPr lang="ko-KR" altLang="en-US" dirty="0"/>
              <a:t> </a:t>
            </a:r>
            <a:r>
              <a:rPr lang="en-US" altLang="ko-KR" dirty="0"/>
              <a:t>shows</a:t>
            </a:r>
            <a:r>
              <a:rPr lang="en-US" altLang="ko-KR" baseline="0" dirty="0"/>
              <a:t> good performance in properly identifying inaccurate measurements from the smartwatch.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u="sng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1" u="sng" dirty="0"/>
              <a:t>If we ease the bounds for determining accurate measurements, the TN decreases while FN increases.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i="1" u="sng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ko-KR" altLang="en-US" sz="1200" b="1" i="1" u="sng" baseline="0" dirty="0"/>
              <a:t>퍼센트 맞추기</a:t>
            </a:r>
            <a:r>
              <a:rPr lang="en-US" altLang="ko-KR" sz="1200" b="1" i="1" u="sng" baseline="0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ko-KR" altLang="en-US" sz="1200" b="1" i="1" u="sng" baseline="0" dirty="0"/>
              <a:t>명시적으로 표현하기</a:t>
            </a:r>
            <a:r>
              <a:rPr lang="en-US" altLang="ko-KR" sz="1200" b="1" i="1" u="sng" baseline="0" dirty="0"/>
              <a:t>.</a:t>
            </a:r>
            <a:endParaRPr lang="en-US" altLang="ko-KR" sz="1200" b="1" i="1" u="sng" dirty="0"/>
          </a:p>
          <a:p>
            <a:endParaRPr lang="en-US" dirty="0"/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퇴장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ko-KR" altLang="en-US" baseline="0" dirty="0" err="1"/>
              <a:t>질문고민해야함</a:t>
            </a:r>
            <a:r>
              <a:rPr lang="mr-IN" altLang="ko-KR" baseline="0" dirty="0"/>
              <a:t>…</a:t>
            </a:r>
            <a:r>
              <a:rPr lang="ko-KR" altLang="en-US" baseline="0" dirty="0"/>
              <a:t> 앞으로 어떻게 될거같냐</a:t>
            </a:r>
            <a:r>
              <a:rPr lang="en-US" altLang="ko-KR" baseline="0" dirty="0"/>
              <a:t>?</a:t>
            </a:r>
            <a:r>
              <a:rPr lang="ko-KR" altLang="en-US" baseline="0" dirty="0"/>
              <a:t> 문제가 없을거같냐</a:t>
            </a:r>
            <a:r>
              <a:rPr lang="en-US" altLang="ko-KR" baseline="0" dirty="0"/>
              <a:t>?</a:t>
            </a:r>
            <a:r>
              <a:rPr lang="ko-KR" altLang="en-US" baseline="0" dirty="0"/>
              <a:t> 어차피 </a:t>
            </a:r>
            <a:r>
              <a:rPr lang="en-US" altLang="ko-KR" baseline="0" dirty="0"/>
              <a:t>FDA</a:t>
            </a:r>
            <a:r>
              <a:rPr lang="ko-KR" altLang="en-US" baseline="0" dirty="0"/>
              <a:t>승인 받지 않은거아니야</a:t>
            </a:r>
            <a:r>
              <a:rPr lang="en-US" altLang="ko-KR" baseline="0" dirty="0"/>
              <a:t>?</a:t>
            </a:r>
          </a:p>
          <a:p>
            <a:endParaRPr lang="en-US" baseline="0" dirty="0"/>
          </a:p>
          <a:p>
            <a:r>
              <a:rPr lang="en-US" baseline="0" dirty="0"/>
              <a:t>TP</a:t>
            </a:r>
            <a:r>
              <a:rPr lang="ko-KR" altLang="en-US" baseline="0" dirty="0"/>
              <a:t>랑 </a:t>
            </a:r>
            <a:r>
              <a:rPr lang="en-US" altLang="ko-KR" baseline="0" dirty="0"/>
              <a:t>FP</a:t>
            </a:r>
            <a:r>
              <a:rPr lang="ko-KR" altLang="en-US" baseline="0" dirty="0"/>
              <a:t>는 어떄</a:t>
            </a:r>
            <a:r>
              <a:rPr lang="en-US" altLang="ko-KR" baseline="0" dirty="0"/>
              <a:t>?</a:t>
            </a:r>
            <a:r>
              <a:rPr lang="ko-KR" altLang="en-US" baseline="0" dirty="0"/>
              <a:t> </a:t>
            </a:r>
            <a:r>
              <a:rPr lang="en-US" altLang="ko-KR" baseline="0" dirty="0"/>
              <a:t>-</a:t>
            </a:r>
            <a:r>
              <a:rPr lang="ko-KR" altLang="en-US" baseline="0" dirty="0"/>
              <a:t> </a:t>
            </a:r>
            <a:r>
              <a:rPr lang="en-US" altLang="ko-KR" baseline="0" dirty="0"/>
              <a:t>TP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80</a:t>
            </a:r>
            <a:r>
              <a:rPr lang="ko-KR" altLang="en-US" baseline="0" dirty="0"/>
              <a:t> </a:t>
            </a:r>
            <a:r>
              <a:rPr lang="en-US" altLang="ko-KR" baseline="0" dirty="0"/>
              <a:t>FP 20</a:t>
            </a:r>
          </a:p>
          <a:p>
            <a:pPr marL="685800" lvl="2"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</a:pPr>
            <a:r>
              <a:rPr lang="en-US" dirty="0"/>
              <a:t>True-Negative &gt; 90% with the 3 bpm threshold</a:t>
            </a:r>
          </a:p>
          <a:p>
            <a:pPr marL="685800" lvl="2"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</a:pPr>
            <a:r>
              <a:rPr lang="en-US" dirty="0"/>
              <a:t>False-Negative &lt; 8% with the 3 bpm threshold</a:t>
            </a:r>
          </a:p>
          <a:p>
            <a:endParaRPr lang="en-US" baseline="0" dirty="0"/>
          </a:p>
          <a:p>
            <a:r>
              <a:rPr lang="en-US" baseline="0" dirty="0"/>
              <a:t>* </a:t>
            </a:r>
            <a:r>
              <a:rPr lang="ko-KR" altLang="en-US" baseline="0" dirty="0"/>
              <a:t>센시스 질문 </a:t>
            </a:r>
            <a:r>
              <a:rPr lang="mr-IN" altLang="ko-KR" baseline="0" dirty="0"/>
              <a:t>–</a:t>
            </a:r>
            <a:r>
              <a:rPr lang="ko-KR" altLang="en-US" baseline="0" dirty="0"/>
              <a:t> 이거 했을때 버리는 데이터가 너무 많지 않나</a:t>
            </a:r>
            <a:r>
              <a:rPr lang="en-US" altLang="ko-KR" baseline="0" dirty="0"/>
              <a:t>?</a:t>
            </a:r>
            <a:r>
              <a:rPr lang="ko-KR" altLang="en-US" baseline="0" dirty="0"/>
              <a:t> </a:t>
            </a:r>
            <a:r>
              <a:rPr lang="en-US" altLang="ko-KR" baseline="0" dirty="0"/>
              <a:t>(</a:t>
            </a:r>
            <a:r>
              <a:rPr lang="ko-KR" altLang="en-US" baseline="0" dirty="0"/>
              <a:t>아직 보정을 해주는 단계는 아니라서 너의 말이 맞다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하지만 우리의 필터를 통해서 나중에 캘리브레이션 시에 선별적으로 할 수 잇다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r>
              <a:rPr lang="en-US" altLang="ko-KR" baseline="0" dirty="0"/>
              <a:t>(we can selectively calibrate sensor readings)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790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(In summary,)</a:t>
            </a:r>
            <a:r>
              <a:rPr lang="ko-KR" altLang="en-US" b="1" dirty="0"/>
              <a:t> </a:t>
            </a:r>
          </a:p>
          <a:p>
            <a:r>
              <a:rPr lang="en-US" altLang="ko-KR" dirty="0"/>
              <a:t>We evaluated the heart rate measurement capability of the current smartwatches in various wearing conditions.</a:t>
            </a:r>
          </a:p>
          <a:p>
            <a:r>
              <a:rPr lang="en-US" altLang="ko-KR" dirty="0"/>
              <a:t>Based on this, we identify that accelerometer-based motion estimations may</a:t>
            </a:r>
            <a:r>
              <a:rPr lang="en-US" altLang="ko-KR" baseline="0" dirty="0"/>
              <a:t> not be</a:t>
            </a:r>
            <a:r>
              <a:rPr lang="en-US" altLang="ko-KR" dirty="0"/>
              <a:t> enough to predict inaccurate heart rate measurements.</a:t>
            </a:r>
          </a:p>
          <a:p>
            <a:r>
              <a:rPr lang="en-US" altLang="ko-KR" b="1" dirty="0"/>
              <a:t>So we designed and </a:t>
            </a:r>
            <a:r>
              <a:rPr lang="en-US" dirty="0"/>
              <a:t>implemented </a:t>
            </a:r>
            <a:r>
              <a:rPr lang="en-US" altLang="ko-KR" b="1" dirty="0"/>
              <a:t>a filter </a:t>
            </a:r>
            <a:r>
              <a:rPr lang="en-US" dirty="0"/>
              <a:t>to detect which data samples differ from the ground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45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(Our filters can be further improved.)</a:t>
            </a:r>
          </a:p>
          <a:p>
            <a:r>
              <a:rPr lang="en-US" altLang="ko-KR" dirty="0"/>
              <a:t>Our filter will get more accurate results by combining</a:t>
            </a:r>
            <a:r>
              <a:rPr lang="en-US" altLang="ko-KR" baseline="0" dirty="0"/>
              <a:t> </a:t>
            </a:r>
            <a:r>
              <a:rPr lang="en-US" altLang="ko-KR" dirty="0"/>
              <a:t>an accelerometer information. (</a:t>
            </a:r>
            <a:r>
              <a:rPr lang="ko-KR" altLang="en-US" dirty="0"/>
              <a:t>연산량의 차이로 기존연구는 밖으로 빼서 했다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We will also modularize our</a:t>
            </a:r>
            <a:r>
              <a:rPr lang="en-US" altLang="ko-KR" baseline="0" dirty="0"/>
              <a:t> filter</a:t>
            </a:r>
            <a:r>
              <a:rPr lang="en-US" altLang="ko-KR" dirty="0"/>
              <a:t> so that developers can use it to develop clinical applications. </a:t>
            </a:r>
          </a:p>
          <a:p>
            <a:r>
              <a:rPr lang="en-US" altLang="ko-KR" dirty="0"/>
              <a:t>In addition, though</a:t>
            </a:r>
            <a:r>
              <a:rPr lang="en-US" altLang="ko-KR" baseline="0" dirty="0"/>
              <a:t> </a:t>
            </a:r>
            <a:r>
              <a:rPr lang="en-US" altLang="ko-KR" dirty="0"/>
              <a:t>this study measured normal walking condition, we can</a:t>
            </a:r>
            <a:r>
              <a:rPr lang="en-US" altLang="ko-KR" baseline="0" dirty="0"/>
              <a:t> be</a:t>
            </a:r>
            <a:r>
              <a:rPr lang="en-US" altLang="ko-KR" dirty="0"/>
              <a:t> also applied to highly active</a:t>
            </a:r>
            <a:r>
              <a:rPr lang="en-US" altLang="ko-KR" baseline="0" dirty="0"/>
              <a:t> sports </a:t>
            </a:r>
            <a:r>
              <a:rPr lang="en-US" altLang="ko-KR" dirty="0"/>
              <a:t>such as tennis. </a:t>
            </a:r>
          </a:p>
          <a:p>
            <a:r>
              <a:rPr lang="en-US" altLang="ko-KR" dirty="0"/>
              <a:t>Finally, battery efficiency is important because clinical devices must continually check your health.</a:t>
            </a:r>
          </a:p>
          <a:p>
            <a:endParaRPr lang="en-US" altLang="ko-KR" dirty="0"/>
          </a:p>
          <a:p>
            <a:r>
              <a:rPr lang="en-US" altLang="ko-KR" dirty="0"/>
              <a:t>These are just a subset of the future work we plan to do and I will be happy to receive feedback on how you think our system can be applicable to real world clinical applications.</a:t>
            </a:r>
          </a:p>
          <a:p>
            <a:endParaRPr lang="en-US" altLang="ko-KR" dirty="0"/>
          </a:p>
          <a:p>
            <a:r>
              <a:rPr lang="en-US" altLang="ko-KR" dirty="0" smtClean="0"/>
              <a:t>We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didn</a:t>
            </a:r>
            <a:r>
              <a:rPr lang="mr-IN" altLang="ko-KR" baseline="0" dirty="0" smtClean="0"/>
              <a:t>’</a:t>
            </a:r>
            <a:r>
              <a:rPr lang="en-US" altLang="ko-KR" baseline="0" dirty="0" smtClean="0"/>
              <a:t>t check energy consumption but I think that our filter may not use much energy. Because there is a defined model, computing accuracy is not complex.</a:t>
            </a: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99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</a:t>
            </a:r>
            <a:r>
              <a:rPr lang="mr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 will be happy to take any questions.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Sorry,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cant understand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there any questions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a good question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a good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en-US" dirty="0"/>
              <a:t/>
            </a:r>
            <a:br>
              <a:rPr 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재확인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understand you correctly, you want to know...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Sorry, I didn't catch the question.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말했는데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 said earlier....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I would be</a:t>
            </a:r>
            <a:r>
              <a:rPr lang="en-US" baseline="0" dirty="0"/>
              <a:t> glad to discuss that with you personally after the presentation.</a:t>
            </a:r>
            <a:endParaRPr lang="en-US" dirty="0"/>
          </a:p>
          <a:p>
            <a:r>
              <a:rPr lang="en-US" dirty="0"/>
              <a:t>That’s good point. Actually it is not on my experiments. I will remain your comment on our future works.</a:t>
            </a:r>
          </a:p>
          <a:p>
            <a:endParaRPr lang="en-US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꽉 차면 되는거야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I mentioned earlier, users have their own wear patterns. We didn’t target this work to use all readings but use selectively accurate values among readings. 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라이트 인텐시트 변화가 적은거같은 부분이 가장 크게 에러가 나네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heart rate measurement value is determined based on the read light intensity value, not determined by the light intensity of the time.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질문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3, 5, 7,</a:t>
            </a:r>
            <a:r>
              <a:rPr lang="en-US" altLang="ko-KR" baseline="0" dirty="0"/>
              <a:t> 10</a:t>
            </a:r>
            <a:r>
              <a:rPr lang="ko-KR" altLang="en-US" baseline="0" dirty="0"/>
              <a:t>이 어디서 </a:t>
            </a:r>
            <a:r>
              <a:rPr lang="ko-KR" altLang="en-US" baseline="0" dirty="0" err="1"/>
              <a:t>나온거냐</a:t>
            </a:r>
            <a:r>
              <a:rPr lang="en-US" altLang="ko-KR" baseline="0" dirty="0"/>
              <a:t>?</a:t>
            </a:r>
            <a:r>
              <a:rPr lang="ko-KR" altLang="en-US" baseline="0" dirty="0"/>
              <a:t> </a:t>
            </a:r>
            <a:r>
              <a:rPr lang="en-US" altLang="ko-KR" baseline="0" dirty="0"/>
              <a:t>10</a:t>
            </a:r>
            <a:r>
              <a:rPr lang="ko-KR" altLang="en-US" baseline="0" dirty="0"/>
              <a:t>까지는 의사가 이정도는 </a:t>
            </a:r>
            <a:r>
              <a:rPr lang="ko-KR" altLang="en-US" baseline="0" dirty="0" err="1"/>
              <a:t>괜찮다고해서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ㅇㅇ</a:t>
            </a:r>
            <a:r>
              <a:rPr lang="en-US" altLang="ko-KR" baseline="0" dirty="0"/>
              <a:t>.. 10 bpm diﬀerence was the suggested accuracy from our partnering physicians.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157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FFT method: The steps involved in generating the noise reference signal using the FFT method [25] are described next.</a:t>
            </a:r>
          </a:p>
          <a:p>
            <a:r>
              <a:rPr lang="en-US" altLang="ko-KR" dirty="0"/>
              <a:t>The steps involved in generating the noise reference signal using the SVD method are described as follows. </a:t>
            </a:r>
          </a:p>
          <a:p>
            <a:r>
              <a:rPr lang="en-US" altLang="ko-KR" dirty="0"/>
              <a:t>ICA is a quite-powerful signal processing technique[17],which expresses a set of random variables as linear combination of statistically independent component variables.</a:t>
            </a:r>
          </a:p>
          <a:p>
            <a:r>
              <a:rPr lang="en-US" altLang="ko-KR" dirty="0"/>
              <a:t>The recorded PPG data were processed and analyzed using the MATLAB signal processing toolbox.</a:t>
            </a:r>
          </a:p>
          <a:p>
            <a:endParaRPr lang="en-US" altLang="ko-KR" dirty="0"/>
          </a:p>
          <a:p>
            <a:r>
              <a:rPr lang="en-US" altLang="ko-KR" dirty="0"/>
              <a:t>Post processing and analysis of the recordings were done using custom software written in MATLAB (The </a:t>
            </a:r>
            <a:r>
              <a:rPr lang="en-US" altLang="ko-KR" dirty="0" err="1"/>
              <a:t>MathWorks</a:t>
            </a:r>
            <a:r>
              <a:rPr lang="en-US" altLang="ko-KR" dirty="0"/>
              <a:t>, Inc.). </a:t>
            </a:r>
          </a:p>
          <a:p>
            <a:r>
              <a:rPr lang="en-US" altLang="ko-KR" dirty="0"/>
              <a:t>The acceleration signal was then processed with a 1024-point high-pass ﬁlter (Hamming window, cutoff frequency of 1 Hz) to remove the baseline trend.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87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look at the sensing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modalities supported by a typical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smartphone and a smartwatch.)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Actually, b</a:t>
            </a:r>
            <a:r>
              <a:rPr lang="en-US" dirty="0"/>
              <a:t>uilt-in sensors are not too different between </a:t>
            </a:r>
            <a:r>
              <a:rPr lang="en-US" dirty="0" smtClean="0"/>
              <a:t>these devices.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Where is your smartphone? It may be in your pocket or bag.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Unlike smartphones, smart watches are attached to a user's skin.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(We can see the potential for use in clinical applications using 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characteristics of wearable devices. 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sz="12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여기까지 빠르게 ㄱㄱ 좀 줄여도될듯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클리킹 타임</a:t>
            </a:r>
            <a:r>
              <a:rPr lang="en-US" altLang="ko-K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sz="12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30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(However, are these sensors accurate enough for clinical applications?)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Inaccurate readings can negatively impact the healthcare application’s implication on the users health status.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Despite this importance, smartwatch vendors admit that the accuracy of heart rate readings may not be high.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heartrate</a:t>
            </a:r>
            <a:r>
              <a:rPr lang="en-US" sz="1200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sensors on the smartwatches use the PPG readings to infer heartrate.</a:t>
            </a: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According to the manual, users should sit still and measure in order to obtain high accuracy.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motion artifacts or wearing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patterns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affect the reading accuracy. &lt;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교수님이 수정하신다고 함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 this environment, smartwatches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difficult to be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ubiquitous healthcare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application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too loose</a:t>
            </a:r>
            <a:r>
              <a:rPr lang="ko-KR" altLang="en-US" dirty="0"/>
              <a:t> </a:t>
            </a:r>
            <a:r>
              <a:rPr lang="en-US" altLang="ko-KR" dirty="0"/>
              <a:t>wear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wearing</a:t>
            </a:r>
            <a:r>
              <a:rPr lang="en-US" altLang="ko-KR" baseline="0" dirty="0"/>
              <a:t> pattern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40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(So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What can we do to solve this problem?)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suggest a filter to determine accuracy of measurement.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smartwatches can calculate </a:t>
            </a:r>
            <a:r>
              <a:rPr lang="en-US" dirty="0">
                <a:solidFill>
                  <a:srgbClr val="FF0000"/>
                </a:solidFill>
              </a:rPr>
              <a:t>the accuracy of the heart rate sensor itself</a:t>
            </a:r>
            <a:r>
              <a:rPr lang="en-US" dirty="0"/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application can selectively use the </a:t>
            </a:r>
            <a:r>
              <a:rPr lang="en-US" dirty="0" smtClean="0"/>
              <a:t>'measurement result' </a:t>
            </a:r>
            <a:r>
              <a:rPr lang="en-US" dirty="0"/>
              <a:t>according to the accuracy.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u="sng" dirty="0"/>
              <a:t>You can easily think that you can correct wrong measurements and it is plausible to detect such wrong sensor readings.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u="sng" dirty="0"/>
              <a:t>However, It is not easy to fix already broken measurements to normal values because there can be many external factors.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u="sng" dirty="0"/>
              <a:t>Instead, we can try to apply a filter to eliminate wrong measurements as a process</a:t>
            </a:r>
            <a:r>
              <a:rPr lang="en-US" b="1" i="1" u="sng" baseline="0" dirty="0"/>
              <a:t> prior to calibrating wrong measurements.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u="sng" baseline="0" dirty="0"/>
              <a:t>This is what we aim to do in this work.</a:t>
            </a:r>
            <a:endParaRPr lang="en-US" b="1" i="1" u="sng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설명이 좀 더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	</a:t>
            </a:r>
            <a:r>
              <a:rPr lang="ko-KR" altLang="en-US" b="0" dirty="0"/>
              <a:t>수정을 하지 왜 버리냐</a:t>
            </a:r>
            <a:r>
              <a:rPr lang="en-US" altLang="ko-KR" b="0" dirty="0"/>
              <a:t>?</a:t>
            </a:r>
            <a:r>
              <a:rPr lang="ko-KR" altLang="en-US" b="0" dirty="0"/>
              <a:t> </a:t>
            </a:r>
            <a:r>
              <a:rPr lang="mr-IN" altLang="ko-KR" b="0" dirty="0"/>
              <a:t>–</a:t>
            </a:r>
            <a:r>
              <a:rPr lang="ko-KR" altLang="en-US" b="0" dirty="0"/>
              <a:t> 이게 전단계다</a:t>
            </a:r>
            <a:r>
              <a:rPr lang="en-US" altLang="ko-KR" b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미리 예상질문을 약간 답변</a:t>
            </a:r>
            <a:endParaRPr lang="en-US" altLang="ko-KR" b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잘못된 측정값을 수정할 수 있다고 쉽게 생각할 수 있습니다</a:t>
            </a:r>
            <a:r>
              <a:rPr lang="en-US" altLang="ko-KR" b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하이어큐러시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r>
              <a:rPr lang="ko-KR" altLang="en-US" b="1" dirty="0"/>
              <a:t> 애플리케이션 냄새</a:t>
            </a:r>
            <a:r>
              <a:rPr lang="ko-KR" altLang="en-US" b="0" dirty="0"/>
              <a:t> </a:t>
            </a:r>
            <a:r>
              <a:rPr lang="en-US" altLang="ko-KR" b="0" dirty="0"/>
              <a:t>prior</a:t>
            </a:r>
            <a:r>
              <a:rPr lang="en-US" altLang="ko-KR" b="0" baseline="0" dirty="0"/>
              <a:t> </a:t>
            </a:r>
            <a:r>
              <a:rPr lang="ko-KR" altLang="en-US" b="0" baseline="0" dirty="0"/>
              <a:t>발음</a:t>
            </a:r>
            <a:endParaRPr lang="en-US" altLang="ko-K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52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(Some previous work show that they can calibrate or identify motion artifacts using the accelerometer</a:t>
            </a:r>
            <a:r>
              <a:rPr lang="en-US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readings. </a:t>
            </a:r>
            <a:endParaRPr lang="en-US" sz="1200" b="1" i="1" u="sng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Usually </a:t>
            </a:r>
            <a:r>
              <a:rPr lang="en-US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algorithms are complex and the computation takes place off-line. 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Nevertheless, </a:t>
            </a:r>
            <a:r>
              <a:rPr lang="en-US" altLang="ko-KR" sz="1200" b="1" i="1" u="sng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order to validate accelerometer-based approaches proposed in previous works</a:t>
            </a:r>
            <a:r>
              <a:rPr lang="en-US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we used Apple Watch, LG Urbane and Samsung Gear s2 for data collection</a:t>
            </a:r>
            <a:r>
              <a:rPr lang="ko-KR" altLang="en-US" b="0" baseline="0" dirty="0"/>
              <a:t>컬렉션</a:t>
            </a:r>
            <a:r>
              <a:rPr lang="en-US" altLang="ko-KR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12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)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ground truth, we use zephyr’s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Bioharness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 device is FDA approved ECG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based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chest-strap form-factor and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able to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read heart rate very accurately even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when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user walks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제퍼 </a:t>
            </a:r>
            <a:r>
              <a:rPr lang="en-US" altLang="ko-KR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ko-KR" alt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라고 생각</a:t>
            </a:r>
            <a:r>
              <a:rPr lang="en-US" altLang="ko-KR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이거 전에 어떤 문제를 해결할 건지를 </a:t>
            </a:r>
            <a:r>
              <a:rPr lang="en-US" altLang="ko-KR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</a:t>
            </a:r>
            <a:r>
              <a:rPr lang="ko-KR" alt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mr-IN" altLang="ko-KR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</a:t>
            </a:r>
            <a:r>
              <a:rPr lang="ko-KR" alt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가속도계가 별로 안좋다</a:t>
            </a:r>
            <a:endParaRPr lang="en-US" altLang="ko-KR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*목적*</a:t>
            </a:r>
            <a:endParaRPr lang="en-US" altLang="ko-KR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기존의 연구 방식처럼 가속도계를 이용해서 측정이 잘 되는지 알아보기 위해</a:t>
            </a:r>
            <a:endParaRPr lang="en-US" altLang="ko-KR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1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We ask 4 volunteers to naturally walk in a hallway and an open field under fluorescent</a:t>
            </a:r>
            <a:r>
              <a:rPr lang="ko-KR" altLang="en-US" dirty="0"/>
              <a:t>플루어레슨트</a:t>
            </a:r>
            <a:r>
              <a:rPr lang="en-US" dirty="0"/>
              <a:t> and day-light </a:t>
            </a:r>
            <a:r>
              <a:rPr lang="en-US" dirty="0" smtClean="0"/>
              <a:t>conditions</a:t>
            </a:r>
            <a:r>
              <a:rPr lang="en-US" baseline="0" dirty="0" smtClean="0"/>
              <a:t> </a:t>
            </a:r>
            <a:r>
              <a:rPr lang="en-US" dirty="0" smtClean="0"/>
              <a:t>while </a:t>
            </a:r>
            <a:r>
              <a:rPr lang="en-US" dirty="0"/>
              <a:t>wearing a smartwatch and </a:t>
            </a:r>
            <a:r>
              <a:rPr lang="en-US" dirty="0" err="1"/>
              <a:t>BioHarness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76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know the difference in accuracy caused by the wearing condition of users, we ask users to wear the smartwatch tightly or loosely and walk.</a:t>
            </a:r>
          </a:p>
          <a:p>
            <a:r>
              <a:rPr lang="en-US" altLang="ko-KR" b="1" i="1" u="sng" dirty="0"/>
              <a:t>Look at following</a:t>
            </a:r>
            <a:r>
              <a:rPr lang="en-US" altLang="ko-KR" b="1" i="1" u="sng" baseline="0" dirty="0"/>
              <a:t> graphs</a:t>
            </a:r>
            <a:r>
              <a:rPr lang="en-US" altLang="ko-KR" b="1" i="1" u="sng" dirty="0"/>
              <a:t>.</a:t>
            </a:r>
            <a:r>
              <a:rPr lang="ko-KR" altLang="en-US" b="1" i="1" u="sng" dirty="0"/>
              <a:t> </a:t>
            </a:r>
            <a:endParaRPr lang="en-US" altLang="ko-KR" b="1" i="1" u="sng" dirty="0"/>
          </a:p>
          <a:p>
            <a:r>
              <a:rPr lang="en-US" altLang="ko-KR" b="1" i="1" u="sng" dirty="0"/>
              <a:t>The Y-axis is the heart</a:t>
            </a:r>
            <a:r>
              <a:rPr lang="en-US" altLang="ko-KR" b="1" i="1" u="sng" baseline="0" dirty="0"/>
              <a:t> rate reading in beats per minute and the X-axis is the timestamp in seconds.</a:t>
            </a:r>
            <a:endParaRPr lang="en-US" altLang="ko-KR" b="1" i="1" u="sng" dirty="0"/>
          </a:p>
          <a:p>
            <a:r>
              <a:rPr lang="en-US" altLang="ko-KR" b="1" i="1" u="sng" dirty="0"/>
              <a:t>The Red line represents</a:t>
            </a:r>
            <a:r>
              <a:rPr lang="en-US" altLang="ko-KR" b="1" i="1" u="sng" baseline="0" dirty="0"/>
              <a:t> readings from the </a:t>
            </a:r>
            <a:r>
              <a:rPr lang="en-US" altLang="ko-KR" b="1" i="1" u="sng" baseline="0" dirty="0" err="1"/>
              <a:t>Bioharness</a:t>
            </a:r>
            <a:r>
              <a:rPr lang="en-US" altLang="ko-KR" b="1" i="1" u="sng" baseline="0" dirty="0"/>
              <a:t> as the ground-truth, and the blue line represents readings from the Smartwatch.</a:t>
            </a: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when the user wears the smartwatch tightly, there are not much</a:t>
            </a:r>
            <a:r>
              <a:rPr lang="en-US" baseline="0" dirty="0"/>
              <a:t> difference</a:t>
            </a:r>
            <a:r>
              <a:rPr lang="ko-KR" altLang="en-US" baseline="0" dirty="0"/>
              <a:t> </a:t>
            </a:r>
            <a:r>
              <a:rPr lang="en-US" dirty="0"/>
              <a:t>between the smartwatches and the </a:t>
            </a:r>
            <a:r>
              <a:rPr lang="en-US" dirty="0" err="1"/>
              <a:t>bioharness</a:t>
            </a:r>
            <a:r>
              <a:rPr lang="ko-KR" altLang="en-US" dirty="0"/>
              <a:t> </a:t>
            </a:r>
            <a:r>
              <a:rPr lang="en-US" altLang="ko-KR" dirty="0"/>
              <a:t>readings</a:t>
            </a:r>
            <a:r>
              <a:rPr lang="en-US" dirty="0"/>
              <a:t>.</a:t>
            </a:r>
          </a:p>
          <a:p>
            <a:r>
              <a:rPr lang="en-US" dirty="0"/>
              <a:t>The</a:t>
            </a:r>
            <a:r>
              <a:rPr lang="en-US" baseline="0" dirty="0"/>
              <a:t> mean error is approximately 3 bpm for all kinds of smartwatches.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879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Second, the accuracy of the heart rate sensor was not high when</a:t>
            </a:r>
            <a:r>
              <a:rPr lang="en-US" baseline="0" dirty="0"/>
              <a:t> the devices are loosely worn.</a:t>
            </a:r>
          </a:p>
          <a:p>
            <a:r>
              <a:rPr lang="en-US" dirty="0"/>
              <a:t>This shows that the wearing conditions can have crucial impact on the accuracy of the heart rate sensor.</a:t>
            </a:r>
          </a:p>
          <a:p>
            <a:endParaRPr lang="en-US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u="sng" dirty="0"/>
              <a:t>The error is about</a:t>
            </a:r>
            <a:r>
              <a:rPr lang="en-US" b="1" i="1" u="sng" baseline="0" dirty="0"/>
              <a:t> 18bpm</a:t>
            </a:r>
            <a:r>
              <a:rPr lang="en-US" b="1" i="1" u="sng" dirty="0"/>
              <a:t> on LG</a:t>
            </a:r>
            <a:r>
              <a:rPr lang="en-US" b="1" i="1" u="sng" baseline="0" dirty="0"/>
              <a:t> Urbane smartwatch.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u="sng" baseline="0" dirty="0"/>
              <a:t>In case of other smartwatches, Apple watch has 9bpm error and Samsung Gear S2 has 29 bpm error.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ko-KR" altLang="en-US" b="0" i="0" u="none" dirty="0"/>
              <a:t>그래프를 보여주고 그냥 내 설명을함</a:t>
            </a:r>
            <a:r>
              <a:rPr lang="en-US" altLang="ko-KR" b="0" i="0" u="none" dirty="0"/>
              <a:t>.</a:t>
            </a:r>
            <a:r>
              <a:rPr lang="ko-KR" altLang="en-US" b="0" i="0" u="none" dirty="0"/>
              <a:t> 그래프랑 매칭이 힘듦</a:t>
            </a:r>
            <a:r>
              <a:rPr lang="en-US" altLang="ko-KR" b="0" i="0" u="none" dirty="0"/>
              <a:t>.</a:t>
            </a:r>
            <a:r>
              <a:rPr lang="ko-KR" altLang="en-US" b="0" i="0" u="none" dirty="0"/>
              <a:t> 시간을 충분히 사용</a:t>
            </a:r>
            <a:endParaRPr lang="en-US" altLang="ko-KR" b="0" i="0" u="none" dirty="0"/>
          </a:p>
          <a:p>
            <a:r>
              <a:rPr lang="ko-KR" altLang="en-US" dirty="0"/>
              <a:t>그래프의 설명</a:t>
            </a:r>
            <a:r>
              <a:rPr lang="en-US" altLang="ko-KR" dirty="0"/>
              <a:t>..</a:t>
            </a:r>
            <a:r>
              <a:rPr lang="ko-KR" altLang="en-US" dirty="0"/>
              <a:t> 각 설명과 맞는 그래프만 띄워주자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B5E76-777F-4DCB-9BBF-795227C1239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6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" name="Picture 2" descr="https://sites.google.com/a/ajou.ac.kr/aeislab/_/rsrc/1460078428117/config/pagetemplates/ajou-eis-lab/aeis_logo2.png?height=146&amp;width=32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16" y="5335236"/>
            <a:ext cx="2554968" cy="116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3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875" y="188244"/>
            <a:ext cx="11294670" cy="742949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43500" y="6582031"/>
            <a:ext cx="6210299" cy="275969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353799" y="6582032"/>
            <a:ext cx="838201" cy="275968"/>
          </a:xfrm>
          <a:prstGeom prst="rect">
            <a:avLst/>
          </a:prstGeom>
        </p:spPr>
        <p:txBody>
          <a:bodyPr/>
          <a:lstStyle/>
          <a:p>
            <a:fld id="{93C94625-1C7F-4171-90CD-B2B604AAD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7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43500" y="6582031"/>
            <a:ext cx="6210299" cy="275969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353799" y="6582032"/>
            <a:ext cx="838201" cy="275968"/>
          </a:xfrm>
          <a:prstGeom prst="rect">
            <a:avLst/>
          </a:prstGeom>
        </p:spPr>
        <p:txBody>
          <a:bodyPr/>
          <a:lstStyle/>
          <a:p>
            <a:fld id="{93C94625-1C7F-4171-90CD-B2B604AAD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38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1700" y="293699"/>
            <a:ext cx="11294670" cy="742949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33974" y="6582031"/>
            <a:ext cx="6477001" cy="275969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610975" y="6582032"/>
            <a:ext cx="502082" cy="275968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3C94625-1C7F-4171-90CD-B2B604AAD47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527875" y="852034"/>
            <a:ext cx="11294670" cy="0"/>
          </a:xfrm>
          <a:prstGeom prst="line">
            <a:avLst/>
          </a:prstGeom>
          <a:ln w="19050">
            <a:solidFill>
              <a:srgbClr val="271C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33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43500" y="6582031"/>
            <a:ext cx="6210299" cy="275969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353799" y="6582032"/>
            <a:ext cx="838201" cy="275968"/>
          </a:xfrm>
          <a:prstGeom prst="rect">
            <a:avLst/>
          </a:prstGeom>
        </p:spPr>
        <p:txBody>
          <a:bodyPr/>
          <a:lstStyle/>
          <a:p>
            <a:fld id="{93C94625-1C7F-4171-90CD-B2B604AAD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29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875" y="188244"/>
            <a:ext cx="11294670" cy="742949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143500" y="6582031"/>
            <a:ext cx="6210299" cy="275969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1353799" y="6582032"/>
            <a:ext cx="838201" cy="275968"/>
          </a:xfrm>
          <a:prstGeom prst="rect">
            <a:avLst/>
          </a:prstGeom>
        </p:spPr>
        <p:txBody>
          <a:bodyPr/>
          <a:lstStyle/>
          <a:p>
            <a:fld id="{93C94625-1C7F-4171-90CD-B2B604AAD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0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5143500" y="6582031"/>
            <a:ext cx="6210299" cy="275969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11353799" y="6582032"/>
            <a:ext cx="838201" cy="275968"/>
          </a:xfrm>
          <a:prstGeom prst="rect">
            <a:avLst/>
          </a:prstGeom>
        </p:spPr>
        <p:txBody>
          <a:bodyPr/>
          <a:lstStyle/>
          <a:p>
            <a:fld id="{93C94625-1C7F-4171-90CD-B2B604AAD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94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875" y="188244"/>
            <a:ext cx="11294670" cy="742949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5143500" y="6582031"/>
            <a:ext cx="6210299" cy="275969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353799" y="6582032"/>
            <a:ext cx="838201" cy="275968"/>
          </a:xfrm>
          <a:prstGeom prst="rect">
            <a:avLst/>
          </a:prstGeom>
        </p:spPr>
        <p:txBody>
          <a:bodyPr/>
          <a:lstStyle/>
          <a:p>
            <a:fld id="{93C94625-1C7F-4171-90CD-B2B604AAD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2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5143500" y="6582031"/>
            <a:ext cx="6210299" cy="275969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353799" y="6582032"/>
            <a:ext cx="838201" cy="275968"/>
          </a:xfrm>
          <a:prstGeom prst="rect">
            <a:avLst/>
          </a:prstGeom>
        </p:spPr>
        <p:txBody>
          <a:bodyPr/>
          <a:lstStyle/>
          <a:p>
            <a:fld id="{93C94625-1C7F-4171-90CD-B2B604AAD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9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143500" y="6582031"/>
            <a:ext cx="6210299" cy="275969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1353799" y="6582032"/>
            <a:ext cx="838201" cy="275968"/>
          </a:xfrm>
          <a:prstGeom prst="rect">
            <a:avLst/>
          </a:prstGeom>
        </p:spPr>
        <p:txBody>
          <a:bodyPr/>
          <a:lstStyle/>
          <a:p>
            <a:fld id="{93C94625-1C7F-4171-90CD-B2B604AAD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4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143500" y="6582031"/>
            <a:ext cx="6210299" cy="275969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1353799" y="6582032"/>
            <a:ext cx="838201" cy="275968"/>
          </a:xfrm>
          <a:prstGeom prst="rect">
            <a:avLst/>
          </a:prstGeom>
        </p:spPr>
        <p:txBody>
          <a:bodyPr/>
          <a:lstStyle/>
          <a:p>
            <a:fld id="{93C94625-1C7F-4171-90CD-B2B604AAD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4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56720129"/>
              </p:ext>
            </p:extLst>
          </p:nvPr>
        </p:nvGraphicFramePr>
        <p:xfrm>
          <a:off x="0" y="6582032"/>
          <a:ext cx="12192000" cy="284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44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575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4354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519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519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519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6350" cap="flat" cmpd="sng" algn="ctr">
                      <a:solidFill>
                        <a:srgbClr val="2519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71C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71C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1C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19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7875" y="1221262"/>
            <a:ext cx="11294670" cy="469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5808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altLang="en-US" sz="3200" b="1" i="0" u="none" strike="noStrike" kern="1200" baseline="0" smtClean="0">
          <a:solidFill>
            <a:srgbClr val="25194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9A0000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SzPct val="50000"/>
        <a:buFont typeface="Times New Roman" panose="02020603050405020304" pitchFamily="18" charset="0"/>
        <a:buChar char="►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57350" indent="-285750" algn="l" defTabSz="914400" rtl="0" eaLnBrk="1" latinLnBrk="1" hangingPunct="1">
        <a:lnSpc>
          <a:spcPct val="90000"/>
        </a:lnSpc>
        <a:spcBef>
          <a:spcPts val="500"/>
        </a:spcBef>
        <a:buClr>
          <a:schemeClr val="accent4"/>
        </a:buClr>
        <a:buFont typeface="Times New Roman" panose="02020603050405020304" pitchFamily="18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FF0000"/>
        </a:buClr>
        <a:buFont typeface="Times New Roman" panose="02020603050405020304" pitchFamily="18" charset="0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4" Type="http://schemas.openxmlformats.org/officeDocument/2006/relationships/image" Target="../media/image25.png"/><Relationship Id="rId5" Type="http://schemas.microsoft.com/office/2007/relationships/hdphoto" Target="../media/hdphoto3.wdp"/><Relationship Id="rId6" Type="http://schemas.openxmlformats.org/officeDocument/2006/relationships/image" Target="../media/image26.jpg"/><Relationship Id="rId7" Type="http://schemas.openxmlformats.org/officeDocument/2006/relationships/image" Target="../media/image27.png"/><Relationship Id="rId8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4" Type="http://schemas.openxmlformats.org/officeDocument/2006/relationships/image" Target="../media/image25.png"/><Relationship Id="rId5" Type="http://schemas.microsoft.com/office/2007/relationships/hdphoto" Target="../media/hdphoto3.wdp"/><Relationship Id="rId6" Type="http://schemas.openxmlformats.org/officeDocument/2006/relationships/image" Target="../media/image26.jpg"/><Relationship Id="rId7" Type="http://schemas.openxmlformats.org/officeDocument/2006/relationships/image" Target="../media/image27.png"/><Relationship Id="rId8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8" Type="http://schemas.openxmlformats.org/officeDocument/2006/relationships/image" Target="../media/image7.png"/><Relationship Id="rId9" Type="http://schemas.microsoft.com/office/2007/relationships/hdphoto" Target="../media/hdphoto2.wdp"/><Relationship Id="rId10" Type="http://schemas.openxmlformats.org/officeDocument/2006/relationships/comments" Target="../comments/comment1.xm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630" y="787399"/>
            <a:ext cx="9144000" cy="1782763"/>
          </a:xfrm>
        </p:spPr>
        <p:txBody>
          <a:bodyPr/>
          <a:lstStyle/>
          <a:p>
            <a:pPr algn="l"/>
            <a:r>
              <a:rPr lang="en-US" altLang="ko-KR" sz="4000" dirty="0"/>
              <a:t>I am a “</a:t>
            </a:r>
            <a:r>
              <a:rPr lang="en-US" altLang="ko-KR" sz="4000" dirty="0" err="1"/>
              <a:t>Smart”watch</a:t>
            </a:r>
            <a:r>
              <a:rPr lang="en-US" altLang="ko-KR" sz="4000" dirty="0"/>
              <a:t>, Smart Enough to Know the Accuracy of My Own Heart Rate Sensor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0630" y="2981900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Ho-</a:t>
            </a:r>
            <a:r>
              <a:rPr lang="en-US" dirty="0" err="1"/>
              <a:t>Kyeong</a:t>
            </a:r>
            <a:r>
              <a:rPr lang="en-US" dirty="0"/>
              <a:t> Ra</a:t>
            </a:r>
            <a:r>
              <a:rPr lang="en-US" sz="2000" baseline="30000" dirty="0"/>
              <a:t>1</a:t>
            </a:r>
            <a:r>
              <a:rPr lang="en-US" dirty="0"/>
              <a:t>, </a:t>
            </a:r>
            <a:r>
              <a:rPr lang="en-US" b="1" i="1" dirty="0" err="1">
                <a:solidFill>
                  <a:srgbClr val="0070C0"/>
                </a:solidFill>
              </a:rPr>
              <a:t>Jungmo</a:t>
            </a:r>
            <a:r>
              <a:rPr lang="en-US" b="1" i="1" dirty="0">
                <a:solidFill>
                  <a:srgbClr val="0070C0"/>
                </a:solidFill>
              </a:rPr>
              <a:t> Ahn</a:t>
            </a:r>
            <a:r>
              <a:rPr lang="en-US" sz="2000" i="1" baseline="30000" dirty="0"/>
              <a:t>2</a:t>
            </a:r>
            <a:r>
              <a:rPr lang="en-US" dirty="0"/>
              <a:t>, </a:t>
            </a:r>
            <a:r>
              <a:rPr lang="en-US" dirty="0" err="1"/>
              <a:t>Hee</a:t>
            </a:r>
            <a:r>
              <a:rPr lang="en-US" dirty="0"/>
              <a:t> Jung Yoon</a:t>
            </a:r>
            <a:r>
              <a:rPr lang="en-US" sz="2000" baseline="30000" dirty="0"/>
              <a:t>1</a:t>
            </a:r>
            <a:r>
              <a:rPr lang="en-US" dirty="0"/>
              <a:t>,</a:t>
            </a:r>
          </a:p>
          <a:p>
            <a:pPr algn="l"/>
            <a:r>
              <a:rPr lang="en-US" dirty="0" err="1"/>
              <a:t>Dukyong</a:t>
            </a:r>
            <a:r>
              <a:rPr lang="en-US" dirty="0"/>
              <a:t> Yoon</a:t>
            </a:r>
            <a:r>
              <a:rPr lang="en-US" sz="2000" baseline="30000" dirty="0"/>
              <a:t>2</a:t>
            </a:r>
            <a:r>
              <a:rPr lang="en-US" dirty="0"/>
              <a:t>, Sang </a:t>
            </a:r>
            <a:r>
              <a:rPr lang="en-US" dirty="0" err="1"/>
              <a:t>Hyuk</a:t>
            </a:r>
            <a:r>
              <a:rPr lang="en-US" dirty="0"/>
              <a:t> Son</a:t>
            </a:r>
            <a:r>
              <a:rPr lang="en-US" sz="2000" baseline="30000" dirty="0"/>
              <a:t>1</a:t>
            </a:r>
            <a:r>
              <a:rPr lang="en-US" dirty="0"/>
              <a:t>, and </a:t>
            </a:r>
            <a:r>
              <a:rPr lang="en-US" dirty="0" err="1"/>
              <a:t>JeongGil</a:t>
            </a:r>
            <a:r>
              <a:rPr lang="en-US" dirty="0"/>
              <a:t> Ko</a:t>
            </a:r>
            <a:r>
              <a:rPr lang="en-US" sz="2000" baseline="30000" dirty="0"/>
              <a:t>2</a:t>
            </a:r>
          </a:p>
          <a:p>
            <a:pPr algn="l"/>
            <a:endParaRPr lang="en-US" sz="2000" baseline="30000" dirty="0"/>
          </a:p>
          <a:p>
            <a:pPr algn="l"/>
            <a:endParaRPr lang="en-US" sz="2000" baseline="30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2844800"/>
            <a:ext cx="9829800" cy="0"/>
          </a:xfrm>
          <a:prstGeom prst="line">
            <a:avLst/>
          </a:prstGeom>
          <a:ln w="50800">
            <a:solidFill>
              <a:srgbClr val="251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55591"/>
            <a:ext cx="3055343" cy="10458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68" y="3872458"/>
            <a:ext cx="3657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DGIST, 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Ajou University</a:t>
            </a:r>
          </a:p>
        </p:txBody>
      </p:sp>
    </p:spTree>
    <p:extLst>
      <p:ext uri="{BB962C8B-B14F-4D97-AF65-F5344CB8AC3E}">
        <p14:creationId xmlns:p14="http://schemas.microsoft.com/office/powerpoint/2010/main" val="253969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85"/>
    </mc:Choice>
    <mc:Fallback xmlns="">
      <p:transition spd="slow" advTm="2178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23" y="890578"/>
            <a:ext cx="6400800" cy="5054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699" y="293699"/>
            <a:ext cx="11461357" cy="742949"/>
          </a:xfrm>
        </p:spPr>
        <p:txBody>
          <a:bodyPr/>
          <a:lstStyle/>
          <a:p>
            <a:r>
              <a:rPr lang="en-US" dirty="0"/>
              <a:t>Accelerometer for Detecting Accuracy?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2" name="Group 21"/>
          <p:cNvGrpSpPr>
            <a:grpSpLocks/>
          </p:cNvGrpSpPr>
          <p:nvPr/>
        </p:nvGrpSpPr>
        <p:grpSpPr>
          <a:xfrm>
            <a:off x="5886424" y="890579"/>
            <a:ext cx="6400800" cy="5054550"/>
            <a:chOff x="5886424" y="977661"/>
            <a:chExt cx="6400800" cy="54864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424" y="977661"/>
              <a:ext cx="6400800" cy="5486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206343" y="1307287"/>
              <a:ext cx="2068286" cy="696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892118"/>
            <a:ext cx="6400800" cy="505455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000" y="892118"/>
            <a:ext cx="6400800" cy="505455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-428382" y="5945128"/>
            <a:ext cx="8004487" cy="981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SzPct val="50000"/>
              <a:buFont typeface="Times New Roman" panose="02020603050405020304" pitchFamily="18" charset="0"/>
              <a:buChar char="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Times New Roman" panose="02020603050405020304" pitchFamily="18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Times New Roman" panose="02020603050405020304" pitchFamily="18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Watch worn tightly</a:t>
            </a:r>
            <a:r>
              <a:rPr lang="mr-IN" dirty="0"/>
              <a:t>–</a:t>
            </a:r>
            <a:r>
              <a:rPr lang="en-US" dirty="0"/>
              <a:t> LG Urbane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476039" y="5944358"/>
            <a:ext cx="8004487" cy="981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SzPct val="50000"/>
              <a:buFont typeface="Times New Roman" panose="02020603050405020304" pitchFamily="18" charset="0"/>
              <a:buChar char="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Times New Roman" panose="02020603050405020304" pitchFamily="18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Times New Roman" panose="02020603050405020304" pitchFamily="18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Watch worn loosely</a:t>
            </a:r>
            <a:r>
              <a:rPr lang="mr-IN" dirty="0"/>
              <a:t>–</a:t>
            </a:r>
            <a:r>
              <a:rPr lang="en-US" dirty="0"/>
              <a:t> LG Urbane</a:t>
            </a:r>
          </a:p>
        </p:txBody>
      </p:sp>
      <p:sp>
        <p:nvSpPr>
          <p:cNvPr id="25" name="Folded Corner 24"/>
          <p:cNvSpPr/>
          <p:nvPr/>
        </p:nvSpPr>
        <p:spPr>
          <a:xfrm>
            <a:off x="3591425" y="3722914"/>
            <a:ext cx="5573995" cy="914400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/>
          <a:lstStyle/>
          <a:p>
            <a:pPr algn="ctr"/>
            <a:r>
              <a:rPr lang="en-US" sz="23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Mean Cross Correlation Coefficient </a:t>
            </a:r>
            <a:r>
              <a:rPr lang="en-US" sz="23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23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0.77</a:t>
            </a:r>
          </a:p>
        </p:txBody>
      </p:sp>
    </p:spTree>
    <p:extLst>
      <p:ext uri="{BB962C8B-B14F-4D97-AF65-F5344CB8AC3E}">
        <p14:creationId xmlns:p14="http://schemas.microsoft.com/office/powerpoint/2010/main" val="17295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Photoplethysmogram</a:t>
            </a:r>
            <a:r>
              <a:rPr lang="en-US" altLang="ko-KR" dirty="0"/>
              <a:t> (PPG)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47" y="1114742"/>
            <a:ext cx="4673969" cy="3445383"/>
          </a:xfrm>
          <a:prstGeom prst="rect">
            <a:avLst/>
          </a:prstGeom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27875" y="5039316"/>
            <a:ext cx="11418495" cy="15440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Uses green LED light emissions and a photodiode capturing reflected light levels from the </a:t>
            </a:r>
            <a:r>
              <a:rPr lang="en-US" dirty="0" smtClean="0"/>
              <a:t>skin.</a:t>
            </a:r>
            <a:endParaRPr lang="en-US" dirty="0"/>
          </a:p>
          <a:p>
            <a:r>
              <a:rPr lang="en-US" dirty="0"/>
              <a:t>Detects heartrate by measuring the differences in light absorption from the </a:t>
            </a:r>
            <a:r>
              <a:rPr lang="en-US" dirty="0" smtClean="0"/>
              <a:t>skin.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0" b="89922" l="1714" r="90000">
                        <a14:foregroundMark x1="16000" y1="67829" x2="16000" y2="67829"/>
                        <a14:foregroundMark x1="16000" y1="65504" x2="11714" y2="61240"/>
                        <a14:foregroundMark x1="1714" y1="82171" x2="28857" y2="82946"/>
                        <a14:foregroundMark x1="26857" y1="86822" x2="2000" y2="83721"/>
                        <a14:foregroundMark x1="2000" y1="85271" x2="25714" y2="80233"/>
                        <a14:foregroundMark x1="29143" y1="86434" x2="24286" y2="82558"/>
                        <a14:foregroundMark x1="27143" y1="79845" x2="3714" y2="79457"/>
                        <a14:foregroundMark x1="2000" y1="77907" x2="2571" y2="86434"/>
                        <a14:foregroundMark x1="26000" y1="77519" x2="14571" y2="79457"/>
                        <a14:foregroundMark x1="29714" y1="88372" x2="27143" y2="81008"/>
                        <a14:foregroundMark x1="11714" y1="86434" x2="4000" y2="85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018" r="67372" b="10767"/>
          <a:stretch/>
        </p:blipFill>
        <p:spPr>
          <a:xfrm>
            <a:off x="6252627" y="3065596"/>
            <a:ext cx="1525030" cy="110996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776819" y="1270126"/>
            <a:ext cx="4357155" cy="3140542"/>
            <a:chOff x="776819" y="1270126"/>
            <a:chExt cx="4357155" cy="31405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473" y="1270126"/>
              <a:ext cx="3238501" cy="300322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819436" y="4041336"/>
              <a:ext cx="1390573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/>
                <a:t>PPG Sensor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6820" y="2608780"/>
              <a:ext cx="1399486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dirty="0"/>
                <a:t>Photodiode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6819" y="3048631"/>
              <a:ext cx="1377300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dirty="0"/>
                <a:t>GREEN LED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2070562" y="3211591"/>
              <a:ext cx="1369324" cy="821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074913" y="2815344"/>
              <a:ext cx="1369324" cy="821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62" l="0" r="100000">
                        <a14:foregroundMark x1="4396" y1="36923" x2="93407" y2="18462"/>
                        <a14:foregroundMark x1="94505" y1="32308" x2="3297" y2="20000"/>
                        <a14:foregroundMark x1="87912" y1="9231" x2="8791" y2="20000"/>
                        <a14:foregroundMark x1="7692" y1="43077" x2="92308" y2="33846"/>
                        <a14:backgroundMark x1="89011" y1="66154" x2="81319" y2="83077"/>
                        <a14:backgroundMark x1="61538" y1="46154" x2="41758" y2="4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41" y="1187637"/>
            <a:ext cx="1037816" cy="741297"/>
          </a:xfrm>
          <a:prstGeom prst="rect">
            <a:avLst/>
          </a:prstGeom>
        </p:spPr>
      </p:pic>
      <p:sp>
        <p:nvSpPr>
          <p:cNvPr id="3" name="Striped Right Arrow 2"/>
          <p:cNvSpPr/>
          <p:nvPr/>
        </p:nvSpPr>
        <p:spPr>
          <a:xfrm rot="1619952">
            <a:off x="7373056" y="1893670"/>
            <a:ext cx="2490381" cy="1101440"/>
          </a:xfrm>
          <a:prstGeom prst="stripedRightArrow">
            <a:avLst/>
          </a:prstGeom>
          <a:solidFill>
            <a:srgbClr val="00A94F">
              <a:alpha val="47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iped Right Arrow 17"/>
          <p:cNvSpPr/>
          <p:nvPr/>
        </p:nvSpPr>
        <p:spPr>
          <a:xfrm rot="10800000">
            <a:off x="7069453" y="2773827"/>
            <a:ext cx="2490381" cy="1101440"/>
          </a:xfrm>
          <a:prstGeom prst="stripedRightArrow">
            <a:avLst/>
          </a:prstGeom>
          <a:solidFill>
            <a:srgbClr val="00A94F">
              <a:alpha val="47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1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8" y="1036648"/>
            <a:ext cx="5563516" cy="4768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8" y="1036648"/>
            <a:ext cx="5563516" cy="47687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8" y="1036648"/>
            <a:ext cx="5563516" cy="476872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8" y="1036648"/>
            <a:ext cx="5563516" cy="476872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737821" y="5899044"/>
            <a:ext cx="8004487" cy="981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SzPct val="50000"/>
              <a:buFont typeface="Times New Roman" panose="02020603050405020304" pitchFamily="18" charset="0"/>
              <a:buChar char="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Times New Roman" panose="02020603050405020304" pitchFamily="18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Times New Roman" panose="02020603050405020304" pitchFamily="18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Samsung Gear S2 worn tightly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145084" y="5899044"/>
            <a:ext cx="8004487" cy="981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SzPct val="50000"/>
              <a:buFont typeface="Times New Roman" panose="02020603050405020304" pitchFamily="18" charset="0"/>
              <a:buChar char="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Times New Roman" panose="02020603050405020304" pitchFamily="18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Times New Roman" panose="02020603050405020304" pitchFamily="18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Samsung Gear S2 worn loosely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70" y="1036648"/>
            <a:ext cx="5563517" cy="47687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70" y="1036648"/>
            <a:ext cx="5563517" cy="4768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70" y="1036648"/>
            <a:ext cx="5563517" cy="47687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70" y="1036648"/>
            <a:ext cx="5563517" cy="4768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699" y="293699"/>
            <a:ext cx="11461357" cy="742949"/>
          </a:xfrm>
        </p:spPr>
        <p:txBody>
          <a:bodyPr/>
          <a:lstStyle/>
          <a:p>
            <a:r>
              <a:rPr lang="en-US" dirty="0"/>
              <a:t>Light intensity of PPG Sensor</a:t>
            </a:r>
          </a:p>
        </p:txBody>
      </p:sp>
    </p:spTree>
    <p:extLst>
      <p:ext uri="{BB962C8B-B14F-4D97-AF65-F5344CB8AC3E}">
        <p14:creationId xmlns:p14="http://schemas.microsoft.com/office/powerpoint/2010/main" val="213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factors impact quality of heart rate readings?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8" y="4210283"/>
            <a:ext cx="6071054" cy="160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82" y="3710954"/>
            <a:ext cx="5440088" cy="2604119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06818" y="1067784"/>
            <a:ext cx="11255198" cy="2643168"/>
          </a:xfrm>
        </p:spPr>
        <p:txBody>
          <a:bodyPr>
            <a:normAutofit/>
          </a:bodyPr>
          <a:lstStyle/>
          <a:p>
            <a:r>
              <a:rPr lang="en-US" dirty="0"/>
              <a:t>Absolute value of PPG light intensity vs. Variance of light intensity</a:t>
            </a:r>
          </a:p>
          <a:p>
            <a:pPr lvl="1"/>
            <a:endParaRPr lang="en-US" dirty="0"/>
          </a:p>
          <a:p>
            <a:r>
              <a:rPr lang="en-US" altLang="ko-KR" dirty="0"/>
              <a:t>We printed three rings of different heights in order to see what characteristic of light intensity impacts quality of measuring heart rate.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1700" y="1710654"/>
            <a:ext cx="11255198" cy="519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SzPct val="50000"/>
              <a:buFont typeface="Times New Roman" panose="02020603050405020304" pitchFamily="18" charset="0"/>
              <a:buChar char="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Times New Roman" panose="02020603050405020304" pitchFamily="18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Times New Roman" panose="02020603050405020304" pitchFamily="18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Frame 2"/>
          <p:cNvSpPr/>
          <p:nvPr/>
        </p:nvSpPr>
        <p:spPr>
          <a:xfrm>
            <a:off x="435228" y="3962400"/>
            <a:ext cx="4502532" cy="1706880"/>
          </a:xfrm>
          <a:prstGeom prst="frame">
            <a:avLst>
              <a:gd name="adj1" fmla="val 44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4828068" y="3962400"/>
            <a:ext cx="1787906" cy="1706880"/>
          </a:xfrm>
          <a:prstGeom prst="frame">
            <a:avLst>
              <a:gd name="adj1" fmla="val 44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8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factors impact quality of heart rate samples?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610975" y="6582032"/>
            <a:ext cx="502082" cy="275968"/>
          </a:xfrm>
          <a:prstGeom prst="rect">
            <a:avLst/>
          </a:prstGeom>
          <a:noFill/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C94625-1C7F-4171-90CD-B2B604AAD47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42065" y="1086367"/>
            <a:ext cx="4717809" cy="2176219"/>
            <a:chOff x="7481343" y="1106904"/>
            <a:chExt cx="4717809" cy="21762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6" b="-477"/>
            <a:stretch/>
          </p:blipFill>
          <p:spPr>
            <a:xfrm>
              <a:off x="7583923" y="1106904"/>
              <a:ext cx="4615229" cy="187692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481343" y="2944569"/>
              <a:ext cx="46152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(a) Average heart rate error for standing still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299035" y="1086367"/>
            <a:ext cx="4944493" cy="2231140"/>
            <a:chOff x="7292899" y="3443708"/>
            <a:chExt cx="4944493" cy="22311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922" y="3443708"/>
              <a:ext cx="4362448" cy="189258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292899" y="5336294"/>
              <a:ext cx="49444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(b) Average heart rate error for naturally walking</a:t>
              </a: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2620" y="3564236"/>
            <a:ext cx="11368355" cy="2663583"/>
          </a:xfrm>
        </p:spPr>
        <p:txBody>
          <a:bodyPr>
            <a:normAutofit fontScale="92500"/>
          </a:bodyPr>
          <a:lstStyle/>
          <a:p>
            <a:r>
              <a:rPr lang="en-US" dirty="0"/>
              <a:t>We run two sets of experiments with four rings with and without holes</a:t>
            </a:r>
          </a:p>
          <a:p>
            <a:pPr lvl="1"/>
            <a:r>
              <a:rPr lang="en-US" dirty="0"/>
              <a:t>(a) Standing still, (b) Naturally walking</a:t>
            </a:r>
          </a:p>
          <a:p>
            <a:r>
              <a:rPr lang="en-US" dirty="0"/>
              <a:t>Figure (a), errors for all cases are less than 10bpm when users stand still.</a:t>
            </a:r>
          </a:p>
          <a:p>
            <a:r>
              <a:rPr lang="en-US" dirty="0"/>
              <a:t>Figure (b), errors for all cases are higher than case of (a) when users walk.</a:t>
            </a:r>
          </a:p>
          <a:p>
            <a:pPr lvl="1"/>
            <a:r>
              <a:rPr lang="en-US" dirty="0"/>
              <a:t>Especially, case of ’With holes’, difference of errors between (a) and (b) are highest because of varying patterns of external light.</a:t>
            </a:r>
          </a:p>
        </p:txBody>
      </p:sp>
    </p:spTree>
    <p:extLst>
      <p:ext uri="{BB962C8B-B14F-4D97-AF65-F5344CB8AC3E}">
        <p14:creationId xmlns:p14="http://schemas.microsoft.com/office/powerpoint/2010/main" val="5333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factors do impact quality of measuring heart rate?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747" y="1114742"/>
            <a:ext cx="4673969" cy="3445383"/>
          </a:xfrm>
          <a:prstGeom prst="rect">
            <a:avLst/>
          </a:prstGeom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27875" y="5039316"/>
            <a:ext cx="11585182" cy="1544051"/>
          </a:xfrm>
        </p:spPr>
        <p:txBody>
          <a:bodyPr>
            <a:normAutofit/>
          </a:bodyPr>
          <a:lstStyle/>
          <a:p>
            <a:r>
              <a:rPr lang="en-US" dirty="0"/>
              <a:t>If the PPG Sensor vibrates by motion artifacts, the photodiode cannot</a:t>
            </a:r>
            <a:br>
              <a:rPr lang="en-US" dirty="0"/>
            </a:br>
            <a:r>
              <a:rPr lang="en-US" dirty="0"/>
              <a:t>read the reflected light from the skin properly</a:t>
            </a:r>
          </a:p>
          <a:p>
            <a:r>
              <a:rPr lang="en-US" dirty="0"/>
              <a:t>This causes irregular light intensity readings at the photodiode.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0" b="89922" l="1714" r="90000">
                        <a14:foregroundMark x1="16000" y1="67829" x2="16000" y2="67829"/>
                        <a14:foregroundMark x1="16000" y1="65504" x2="11714" y2="61240"/>
                        <a14:foregroundMark x1="1714" y1="82171" x2="28857" y2="82946"/>
                        <a14:foregroundMark x1="26857" y1="86822" x2="2000" y2="83721"/>
                        <a14:foregroundMark x1="2000" y1="85271" x2="25714" y2="80233"/>
                        <a14:foregroundMark x1="29143" y1="86434" x2="24286" y2="82558"/>
                        <a14:foregroundMark x1="27143" y1="79845" x2="3714" y2="79457"/>
                        <a14:foregroundMark x1="2000" y1="77907" x2="2571" y2="86434"/>
                        <a14:foregroundMark x1="26000" y1="77519" x2="14571" y2="79457"/>
                        <a14:foregroundMark x1="29714" y1="88372" x2="27143" y2="81008"/>
                        <a14:foregroundMark x1="11714" y1="86434" x2="4000" y2="85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018" r="67372" b="10767"/>
          <a:stretch/>
        </p:blipFill>
        <p:spPr>
          <a:xfrm>
            <a:off x="6252627" y="3065596"/>
            <a:ext cx="1525030" cy="110996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776819" y="1270126"/>
            <a:ext cx="4357155" cy="3140542"/>
            <a:chOff x="776819" y="1270126"/>
            <a:chExt cx="4357155" cy="31405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473" y="1270126"/>
              <a:ext cx="3238501" cy="300322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819436" y="4041336"/>
              <a:ext cx="1390573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/>
                <a:t>PPG Sensor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6820" y="2608780"/>
              <a:ext cx="1399486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dirty="0"/>
                <a:t>Photodiode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6819" y="3048631"/>
              <a:ext cx="1377300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dirty="0"/>
                <a:t>GREEN LED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2070562" y="3211591"/>
              <a:ext cx="1369324" cy="821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074913" y="2815344"/>
              <a:ext cx="1369324" cy="821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62" l="0" r="100000">
                        <a14:foregroundMark x1="4396" y1="36923" x2="93407" y2="18462"/>
                        <a14:foregroundMark x1="94505" y1="32308" x2="3297" y2="20000"/>
                        <a14:foregroundMark x1="87912" y1="9231" x2="8791" y2="20000"/>
                        <a14:foregroundMark x1="7692" y1="43077" x2="92308" y2="33846"/>
                        <a14:backgroundMark x1="89011" y1="66154" x2="81319" y2="83077"/>
                        <a14:backgroundMark x1="61538" y1="46154" x2="41758" y2="4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41" y="1187637"/>
            <a:ext cx="1037816" cy="7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7362E-19 3.7037E-7 L -8.67362E-19 3.7037E-7 C -0.00208 0.00092 -0.0043 0.00162 -0.00638 0.00254 C -0.00716 0.00301 -0.00924 0.0037 -0.00846 0.00393 C -0.00404 0.00486 0.00052 0.00463 0.00508 0.00509 C 0.00313 0.00555 0.00117 0.00578 -0.00065 0.00648 C -0.00143 0.00671 -0.00208 0.0074 -0.00286 0.00764 C -0.00378 0.0081 -0.00469 0.00856 -0.00573 0.00903 C -0.0043 0.00949 0.00065 0.01065 0.00221 0.01157 C 0.00365 0.01227 0.00508 0.01319 0.00651 0.01412 C 0.00742 0.01458 0.00833 0.01481 0.00938 0.01528 C 0.00912 0.01666 0.00925 0.01828 0.00859 0.01921 C 0.00404 0.02523 0.00482 0.02129 0.00143 0.0243 C 0.00065 0.025 -8.67362E-19 0.02592 -0.00065 0.02685 C 0.00078 0.02754 0.00443 0.02708 0.00365 0.0294 C 0.00313 0.03055 0.003 0.0324 0.00221 0.0331 C 0.00039 0.03472 -0.00169 0.03449 -0.00351 0.03565 L -0.00573 0.03703 C -0.00182 0.03727 0.00208 0.03981 0.00573 0.03819 C 0.00859 0.03703 -8.67362E-19 0.03657 -0.00286 0.03565 C -0.00404 0.03518 -0.00521 0.03472 -0.00638 0.03449 C -0.00573 0.03264 -0.00508 0.03078 -0.0043 0.0294 C -0.00299 0.02708 -0.00065 0.02569 0.00078 0.0243 C 0.00221 0.02268 0.00508 0.01921 0.00508 0.01921 C -0.01419 0.01643 -0.0069 0.01828 -0.01706 0.01528 C -0.01406 0.01319 -0.0125 0.0118 -0.00924 0.01018 C -0.00729 0.00926 -0.00547 0.00856 -0.00351 0.00764 C 0.00026 0.00602 -0.00052 0.00694 0.00287 0.00509 C 0.00365 0.00486 0.0043 0.0044 0.00508 0.00393 C -0.0026 0.00301 -0.025 0.00555 -0.01784 0.00139 C -0.01562 3.7037E-7 -0.01354 -0.00139 -0.01133 -0.00255 C -0.0095 -0.00324 -0.00755 -0.00394 -0.00573 -0.0051 C -0.00325 -0.00648 -0.00338 -0.00648 -0.00065 -0.00764 C 0.00052 -0.0081 0.00169 -0.00834 0.00287 -0.0088 C 0.0043 -0.00949 0.00716 -0.01135 0.00716 -0.01135 C 0.00651 -0.01181 0.00573 -0.0125 0.00508 -0.01273 C 0.0013 -0.01343 -0.00273 -0.01181 -0.00638 -0.01389 C -0.00729 -0.01435 -0.00508 -0.0169 -0.0043 -0.01783 C -0.00286 -0.01898 -0.00143 -0.01945 -8.67362E-19 -0.02037 C 0.00208 -0.02153 0.00274 -0.02199 0.00508 -0.02292 C 0.00651 -0.02338 0.00794 -0.02361 0.00938 -0.02408 C 0.00404 -0.02454 -0.0013 -0.02338 -0.00638 -0.02547 C -0.00742 -0.0257 -0.00521 -0.02871 -0.0043 -0.02917 C -0.00221 -0.03033 0.0043 -0.03033 0.00221 -0.03033 C -0.00234 -0.03033 -0.0069 -0.02963 -0.01133 -0.02917 C -0.01042 -0.02871 -0.0095 -0.02801 -0.00846 -0.02801 C -0.00325 -0.02709 0.00195 -0.02801 0.00716 -0.02662 C 0.00807 -0.02639 0.00586 -0.02477 0.00508 -0.02408 C 0.0043 -0.02338 0.00365 -0.02315 0.00287 -0.02292 C 0.00091 -0.02199 -0.00299 -0.02084 -0.00495 -0.02037 C -0.00586 -0.01945 -0.00677 -0.01852 -0.00781 -0.01783 C -0.00846 -0.01713 -0.01068 -0.01667 -0.0099 -0.01644 C -0.0069 -0.01528 -0.00378 -0.01574 -0.00065 -0.01528 C 0.00169 -0.01482 0.00404 -0.01435 0.00651 -0.01389 C 0.00573 -0.01343 0.00508 -0.01297 0.0043 -0.01273 C 0.00091 -0.01111 -0.00065 -0.01111 -0.0043 -0.01019 C -0.0069 -0.00926 -0.00807 -0.0088 -0.01068 -0.00764 L 0.00651 -0.00625 C 0.00885 -0.00533 0.00169 -0.00463 -0.00065 -0.00371 C -0.00586 -0.00185 -0.00299 -0.00278 -0.00924 -0.00116 C -0.01497 0.00231 -0.00156 -0.00023 -8.67362E-19 3.7037E-7 Z " pathEditMode="relative" ptsTypes="AAAAAAAAAAAAAAAAAAAAAAAAAAAAAAAAAAAAAAAAAAAAAAAAAAAAAAAAAAAAA">
                                      <p:cBhvr>
                                        <p:cTn id="12" dur="4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2.5E-6 0.00023 C -0.00208 0.00093 -0.00429 0.00162 -0.00638 0.00255 C -0.00716 0.00301 -0.00924 0.00371 -0.00846 0.00394 C -0.00403 0.00486 0.00052 0.00463 0.00508 0.0051 C 0.00313 0.00556 0.00117 0.00579 -0.00065 0.00648 C -0.00143 0.00672 -0.00208 0.00741 -0.00286 0.00764 C -0.00377 0.00811 -0.00468 0.00857 -0.00573 0.00903 C -0.00429 0.00949 0.00065 0.01065 0.00222 0.01158 C 0.00365 0.01227 0.00508 0.0132 0.00651 0.01412 C 0.00742 0.01459 0.00834 0.01482 0.00938 0.01528 C 0.00912 0.01667 0.00925 0.01829 0.0086 0.01922 C 0.00404 0.02523 0.00482 0.0213 0.00143 0.02431 C 0.00065 0.025 -2.5E-6 0.02593 -0.00065 0.02686 C 0.00078 0.02755 0.00443 0.02709 0.00365 0.0294 C 0.00313 0.03056 0.003 0.03241 0.00222 0.03311 C 0.00039 0.03473 -0.00169 0.03449 -0.00351 0.03565 L -0.00573 0.03704 C -0.00182 0.03727 0.00209 0.03982 0.00573 0.0382 C 0.0086 0.03704 -2.5E-6 0.03658 -0.00286 0.03565 C -0.00403 0.03519 -0.00521 0.03473 -0.00638 0.03449 C -0.00573 0.03264 -0.00508 0.03079 -0.00429 0.0294 C -0.00299 0.02709 -0.00065 0.0257 0.00078 0.02431 C 0.00222 0.02269 0.00508 0.01922 0.00508 0.01945 C -0.01419 0.01644 -0.0069 0.01829 -0.01705 0.01528 C -0.01406 0.0132 -0.0125 0.01181 -0.00924 0.01019 C -0.00729 0.00926 -0.00547 0.00857 -0.00351 0.00764 C 0.00026 0.00602 -0.00052 0.00695 0.00287 0.0051 C 0.00365 0.00486 0.0043 0.0044 0.00508 0.00394 C -0.0026 0.00301 -0.025 0.00556 -0.01784 0.00139 C -0.01562 -3.33333E-6 -0.01354 -0.00139 -0.01133 -0.00254 C -0.0095 -0.00324 -0.00755 -0.00393 -0.00573 -0.00509 C -0.00325 -0.00648 -0.00338 -0.00648 -0.00065 -0.00764 C 0.00052 -0.0081 0.0017 -0.00833 0.00287 -0.00879 C 0.0043 -0.00949 0.00716 -0.01134 0.00716 -0.01111 C 0.00651 -0.0118 0.00573 -0.0125 0.00508 -0.01273 C 0.0013 -0.01342 -0.00273 -0.0118 -0.00638 -0.01389 C -0.00729 -0.01435 -0.00508 -0.01689 -0.00429 -0.01782 C -0.00286 -0.01898 -0.00143 -0.01944 -2.5E-6 -0.02037 C 0.00209 -0.02152 0.00274 -0.02199 0.00508 -0.02291 C 0.00651 -0.02338 0.00795 -0.02361 0.00938 -0.02407 C 0.00404 -0.02453 -0.0013 -0.02338 -0.00638 -0.02546 C -0.00742 -0.02569 -0.00521 -0.0287 -0.00429 -0.02916 C -0.00221 -0.03032 0.0043 -0.03032 0.00222 -0.03032 C -0.00234 -0.03032 -0.0069 -0.02963 -0.01133 -0.02916 C -0.01041 -0.0287 -0.0095 -0.02801 -0.00846 -0.02801 C -0.00325 -0.02708 0.00196 -0.02801 0.00716 -0.02662 C 0.00808 -0.02639 0.00586 -0.02477 0.00508 -0.02407 C 0.0043 -0.02338 0.00365 -0.02314 0.00287 -0.02291 C 0.00091 -0.02199 -0.00299 -0.02083 -0.00495 -0.02037 C -0.00586 -0.01944 -0.00677 -0.01852 -0.00781 -0.01782 C -0.00846 -0.01713 -0.01067 -0.01666 -0.00989 -0.01643 C -0.0069 -0.01527 -0.00377 -0.01574 -0.00065 -0.01527 C 0.0017 -0.01481 0.00404 -0.01435 0.00651 -0.01389 C 0.00573 -0.01342 0.00508 -0.01296 0.0043 -0.01273 C 0.00091 -0.01111 -0.00065 -0.01111 -0.00429 -0.01018 C -0.0069 -0.00926 -0.00807 -0.00879 -0.01067 -0.00764 L 0.00651 -0.00625 C 0.00886 -0.00532 0.0017 -0.00463 -0.00065 -0.0037 C -0.00586 -0.00185 -0.00299 -0.00277 -0.00924 -0.00115 C -0.01497 0.00232 -0.00156 -0.00023 -2.5E-6 -3.33333E-6 Z " pathEditMode="relative" rAng="0" ptsTypes="AAAAAAAAAAAAAAAAAAAAAAAAAAAAAAAAAAAAAAAAAAAAAAAAAAAAAAAAAAAAA">
                                      <p:cBhvr>
                                        <p:cTn id="14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00" y="4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steps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93407" y="1145922"/>
            <a:ext cx="11962055" cy="3557209"/>
            <a:chOff x="293407" y="1145922"/>
            <a:chExt cx="11962055" cy="3557209"/>
          </a:xfrm>
        </p:grpSpPr>
        <p:grpSp>
          <p:nvGrpSpPr>
            <p:cNvPr id="22" name="Group 21"/>
            <p:cNvGrpSpPr/>
            <p:nvPr/>
          </p:nvGrpSpPr>
          <p:grpSpPr>
            <a:xfrm>
              <a:off x="293407" y="1439292"/>
              <a:ext cx="11962055" cy="3139910"/>
              <a:chOff x="293407" y="1439292"/>
              <a:chExt cx="11962055" cy="313991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293407" y="1439292"/>
                <a:ext cx="9924721" cy="3139910"/>
                <a:chOff x="315178" y="1439292"/>
                <a:chExt cx="9924721" cy="3139910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315178" y="1444116"/>
                  <a:ext cx="9924721" cy="3135086"/>
                  <a:chOff x="1162819" y="1292740"/>
                  <a:chExt cx="9924721" cy="3135086"/>
                </a:xfrm>
              </p:grpSpPr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3436" y="1292740"/>
                    <a:ext cx="2423385" cy="3135086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2819" y="1500041"/>
                    <a:ext cx="2407652" cy="2430803"/>
                  </a:xfrm>
                  <a:prstGeom prst="rect">
                    <a:avLst/>
                  </a:prstGeom>
                </p:spPr>
              </p:pic>
              <p:sp>
                <p:nvSpPr>
                  <p:cNvPr id="8" name="Right Arrow 7"/>
                  <p:cNvSpPr/>
                  <p:nvPr/>
                </p:nvSpPr>
                <p:spPr>
                  <a:xfrm>
                    <a:off x="3681235" y="2398519"/>
                    <a:ext cx="979715" cy="674914"/>
                  </a:xfrm>
                  <a:prstGeom prst="rightArrow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ight Arrow 10"/>
                  <p:cNvSpPr/>
                  <p:nvPr/>
                </p:nvSpPr>
                <p:spPr>
                  <a:xfrm>
                    <a:off x="7170234" y="2398519"/>
                    <a:ext cx="979715" cy="674914"/>
                  </a:xfrm>
                  <a:prstGeom prst="rightArrow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ight Arrow 11"/>
                  <p:cNvSpPr/>
                  <p:nvPr/>
                </p:nvSpPr>
                <p:spPr>
                  <a:xfrm>
                    <a:off x="10358202" y="1544673"/>
                    <a:ext cx="729338" cy="674914"/>
                  </a:xfrm>
                  <a:prstGeom prst="rightArrow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TextBox 14"/>
                <p:cNvSpPr txBox="1"/>
                <p:nvPr/>
              </p:nvSpPr>
              <p:spPr>
                <a:xfrm>
                  <a:off x="7326093" y="1439292"/>
                  <a:ext cx="2146190" cy="120032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vert="horz" wrap="square" lIns="91440" tIns="45720" rIns="91440" bIns="45720" rtlCol="0" anchor="ctr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rgbClr val="0070C0"/>
                      </a:solidFill>
                      <a:latin typeface="Arial" charset="0"/>
                      <a:ea typeface="Arial" charset="0"/>
                      <a:cs typeface="Arial" charset="0"/>
                    </a:rPr>
                    <a:t>High</a:t>
                  </a:r>
                </a:p>
                <a:p>
                  <a:pPr algn="ctr"/>
                  <a:r>
                    <a:rPr lang="en-US" sz="3600" dirty="0">
                      <a:latin typeface="Arial" charset="0"/>
                      <a:ea typeface="Arial" charset="0"/>
                      <a:cs typeface="Arial" charset="0"/>
                    </a:rPr>
                    <a:t>Accuracy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7326093" y="3190167"/>
                  <a:ext cx="2146190" cy="120032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vert="horz" wrap="square" lIns="91440" tIns="45720" rIns="91440" bIns="45720" rtlCol="0" anchor="ctr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rgbClr val="FF0000"/>
                      </a:solidFill>
                      <a:latin typeface="Arial" charset="0"/>
                      <a:ea typeface="Arial" charset="0"/>
                      <a:cs typeface="Arial" charset="0"/>
                    </a:rPr>
                    <a:t>Low</a:t>
                  </a:r>
                </a:p>
                <a:p>
                  <a:pPr algn="ctr"/>
                  <a:r>
                    <a:rPr lang="en-US" sz="3600" dirty="0">
                      <a:latin typeface="Arial" charset="0"/>
                      <a:ea typeface="Arial" charset="0"/>
                      <a:cs typeface="Arial" charset="0"/>
                    </a:rPr>
                    <a:t>Accuracy</a:t>
                  </a:r>
                </a:p>
              </p:txBody>
            </p:sp>
            <p:sp>
              <p:nvSpPr>
                <p:cNvPr id="18" name="Right Arrow 17"/>
                <p:cNvSpPr/>
                <p:nvPr/>
              </p:nvSpPr>
              <p:spPr>
                <a:xfrm>
                  <a:off x="9510561" y="3452874"/>
                  <a:ext cx="729338" cy="674914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10065730" y="1695585"/>
                <a:ext cx="2146190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vert="horz" wrap="square" lIns="91440" tIns="45720" rIns="91440" bIns="45720" rtlCol="0" anchor="ctr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0070C0"/>
                    </a:solidFill>
                    <a:latin typeface="Arial" charset="0"/>
                    <a:ea typeface="Arial" charset="0"/>
                    <a:cs typeface="Arial" charset="0"/>
                  </a:rPr>
                  <a:t>Use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109272" y="3520883"/>
                <a:ext cx="2146190" cy="64633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vert="horz" wrap="square" lIns="91440" tIns="45720" rIns="91440" bIns="45720" rtlCol="0" anchor="ctr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Discard</a:t>
                </a:r>
              </a:p>
            </p:txBody>
          </p:sp>
        </p:grpSp>
        <p:sp>
          <p:nvSpPr>
            <p:cNvPr id="14" name="Frame 13"/>
            <p:cNvSpPr/>
            <p:nvPr/>
          </p:nvSpPr>
          <p:spPr>
            <a:xfrm>
              <a:off x="3845911" y="1145922"/>
              <a:ext cx="2563763" cy="3557209"/>
            </a:xfrm>
            <a:prstGeom prst="frame">
              <a:avLst>
                <a:gd name="adj1" fmla="val 242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527875" y="5039316"/>
            <a:ext cx="11585182" cy="1544051"/>
          </a:xfrm>
        </p:spPr>
        <p:txBody>
          <a:bodyPr>
            <a:normAutofit/>
          </a:bodyPr>
          <a:lstStyle/>
          <a:p>
            <a:r>
              <a:rPr lang="en-US" dirty="0"/>
              <a:t>Is a simple threshold-based scheme </a:t>
            </a:r>
            <a:r>
              <a:rPr lang="en-US" altLang="ko-KR" dirty="0"/>
              <a:t>feasible</a:t>
            </a:r>
            <a:r>
              <a:rPr lang="en-US" dirty="0"/>
              <a:t>?      </a:t>
            </a:r>
            <a:r>
              <a:rPr lang="en-US" b="1" dirty="0"/>
              <a:t>Not really</a:t>
            </a:r>
            <a:r>
              <a:rPr lang="mr-IN" b="1" dirty="0"/>
              <a:t>…</a:t>
            </a:r>
            <a:endParaRPr lang="en-US" b="1" dirty="0"/>
          </a:p>
          <a:p>
            <a:pPr lvl="1"/>
            <a:r>
              <a:rPr lang="en-US" dirty="0"/>
              <a:t>Changes between two consecutive readings are too rigorous</a:t>
            </a:r>
          </a:p>
          <a:p>
            <a:pPr lvl="1"/>
            <a:r>
              <a:rPr lang="en-US" dirty="0"/>
              <a:t>Users have different watch wearing patterns.</a:t>
            </a:r>
          </a:p>
        </p:txBody>
      </p:sp>
      <p:grpSp>
        <p:nvGrpSpPr>
          <p:cNvPr id="24" name="그룹 15"/>
          <p:cNvGrpSpPr/>
          <p:nvPr/>
        </p:nvGrpSpPr>
        <p:grpSpPr>
          <a:xfrm>
            <a:off x="7355541" y="1009754"/>
            <a:ext cx="4693024" cy="3666483"/>
            <a:chOff x="7355541" y="1036648"/>
            <a:chExt cx="4693024" cy="3666483"/>
          </a:xfrm>
        </p:grpSpPr>
        <p:sp>
          <p:nvSpPr>
            <p:cNvPr id="25" name="직사각형 9"/>
            <p:cNvSpPr/>
            <p:nvPr/>
          </p:nvSpPr>
          <p:spPr>
            <a:xfrm>
              <a:off x="7355541" y="1264024"/>
              <a:ext cx="4693024" cy="343910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8"/>
            <p:cNvSpPr/>
            <p:nvPr/>
          </p:nvSpPr>
          <p:spPr>
            <a:xfrm>
              <a:off x="7483941" y="1036648"/>
              <a:ext cx="2665672" cy="402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chemeClr val="tx1"/>
                  </a:solidFill>
                </a:rPr>
                <a:t>Application Side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68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875" y="1221262"/>
            <a:ext cx="6687714" cy="49509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Set of differences among consecutive PPG light intensity readings: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light intensity step size </a:t>
            </a:r>
            <a:br>
              <a:rPr lang="en-US" dirty="0"/>
            </a:br>
            <a:r>
              <a:rPr lang="en-US" dirty="0"/>
              <a:t>between observations: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observation for each time </a:t>
            </a:r>
            <a:br>
              <a:rPr lang="en-US" dirty="0"/>
            </a:br>
            <a:r>
              <a:rPr lang="en-US" dirty="0"/>
              <a:t>window: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910838" y="1464069"/>
            <a:ext cx="5035532" cy="4213611"/>
            <a:chOff x="6500224" y="1458465"/>
            <a:chExt cx="4555108" cy="3736683"/>
          </a:xfrm>
        </p:grpSpPr>
        <p:sp>
          <p:nvSpPr>
            <p:cNvPr id="6" name="Oval 5"/>
            <p:cNvSpPr/>
            <p:nvPr/>
          </p:nvSpPr>
          <p:spPr>
            <a:xfrm>
              <a:off x="8433900" y="1458465"/>
              <a:ext cx="908538" cy="87336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2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Start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9011261" y="2698181"/>
              <a:ext cx="908538" cy="873369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Bad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846579" y="2712693"/>
              <a:ext cx="908538" cy="873369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Good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500224" y="4300602"/>
              <a:ext cx="908538" cy="873369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sz="900" dirty="0"/>
                <a:t>Observation</a:t>
              </a:r>
            </a:p>
            <a:p>
              <a:pPr algn="ctr"/>
              <a:r>
                <a:rPr lang="en-US" sz="900" dirty="0"/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551385" y="4312254"/>
              <a:ext cx="908538" cy="87336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/>
                <a:t>Observation</a:t>
              </a:r>
            </a:p>
            <a:p>
              <a:pPr algn="ctr"/>
              <a:r>
                <a:rPr lang="en-US" sz="900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8609180" y="4321779"/>
              <a:ext cx="908538" cy="87336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/>
                <a:t>Observation</a:t>
              </a:r>
            </a:p>
            <a:p>
              <a:pPr algn="ctr"/>
              <a:r>
                <a:rPr lang="en-US" sz="900" dirty="0"/>
                <a:t>3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8300847" y="2203933"/>
              <a:ext cx="266105" cy="50876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09385" y="2203932"/>
              <a:ext cx="256145" cy="494249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6954494" y="3586062"/>
              <a:ext cx="1346354" cy="71454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005655" y="3586062"/>
              <a:ext cx="295193" cy="726193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300847" y="3586062"/>
              <a:ext cx="762602" cy="73571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6954494" y="3571550"/>
              <a:ext cx="2511037" cy="72905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005655" y="3571550"/>
              <a:ext cx="1459876" cy="74070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9063449" y="3586062"/>
              <a:ext cx="402082" cy="73571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/>
            <p:nvPr/>
          </p:nvCxnSpPr>
          <p:spPr>
            <a:xfrm rot="5400000" flipH="1">
              <a:off x="7670848" y="3149377"/>
              <a:ext cx="617565" cy="9525"/>
            </a:xfrm>
            <a:prstGeom prst="curvedConnector5">
              <a:avLst>
                <a:gd name="adj1" fmla="val -27762"/>
                <a:gd name="adj2" fmla="val 7691583"/>
                <a:gd name="adj3" fmla="val 127762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/>
            <p:nvPr/>
          </p:nvCxnSpPr>
          <p:spPr>
            <a:xfrm rot="5400000" flipH="1">
              <a:off x="9477964" y="3134865"/>
              <a:ext cx="617565" cy="9525"/>
            </a:xfrm>
            <a:prstGeom prst="curvedConnector5">
              <a:avLst>
                <a:gd name="adj1" fmla="val -27762"/>
                <a:gd name="adj2" fmla="val -7130535"/>
                <a:gd name="adj3" fmla="val 127762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/>
            <p:nvPr/>
          </p:nvCxnSpPr>
          <p:spPr>
            <a:xfrm rot="16200000" flipH="1" flipV="1">
              <a:off x="8875933" y="2572214"/>
              <a:ext cx="14512" cy="522249"/>
            </a:xfrm>
            <a:prstGeom prst="curvedConnector3">
              <a:avLst>
                <a:gd name="adj1" fmla="val -2062825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/>
            <p:nvPr/>
          </p:nvCxnSpPr>
          <p:spPr>
            <a:xfrm rot="5400000" flipH="1" flipV="1">
              <a:off x="8875933" y="3189780"/>
              <a:ext cx="14512" cy="522249"/>
            </a:xfrm>
            <a:prstGeom prst="curvedConnector3">
              <a:avLst>
                <a:gd name="adj1" fmla="val -2062825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61"/>
            <p:cNvSpPr/>
            <p:nvPr/>
          </p:nvSpPr>
          <p:spPr>
            <a:xfrm>
              <a:off x="10146794" y="4312254"/>
              <a:ext cx="908538" cy="87336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en-US" sz="900" dirty="0"/>
                <a:t>Observation</a:t>
              </a:r>
            </a:p>
            <a:p>
              <a:pPr algn="ctr"/>
              <a:r>
                <a:rPr lang="en-US" sz="900" dirty="0"/>
                <a:t>11</a:t>
              </a:r>
            </a:p>
          </p:txBody>
        </p:sp>
        <p:cxnSp>
          <p:nvCxnSpPr>
            <p:cNvPr id="25" name="Straight Arrow Connector 68"/>
            <p:cNvCxnSpPr/>
            <p:nvPr/>
          </p:nvCxnSpPr>
          <p:spPr>
            <a:xfrm>
              <a:off x="8300847" y="3586062"/>
              <a:ext cx="2300216" cy="726193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71"/>
            <p:cNvCxnSpPr/>
            <p:nvPr/>
          </p:nvCxnSpPr>
          <p:spPr>
            <a:xfrm>
              <a:off x="9465530" y="3571550"/>
              <a:ext cx="1135533" cy="740705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71"/>
            <p:cNvCxnSpPr/>
            <p:nvPr/>
          </p:nvCxnSpPr>
          <p:spPr>
            <a:xfrm>
              <a:off x="9465531" y="3571550"/>
              <a:ext cx="316454" cy="860914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68"/>
            <p:cNvCxnSpPr/>
            <p:nvPr/>
          </p:nvCxnSpPr>
          <p:spPr>
            <a:xfrm>
              <a:off x="8300848" y="3586062"/>
              <a:ext cx="1311519" cy="860914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타원 36"/>
            <p:cNvSpPr/>
            <p:nvPr/>
          </p:nvSpPr>
          <p:spPr>
            <a:xfrm>
              <a:off x="9638323" y="4721534"/>
              <a:ext cx="95250" cy="9227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sp>
          <p:nvSpPr>
            <p:cNvPr id="30" name="타원 97"/>
            <p:cNvSpPr/>
            <p:nvPr/>
          </p:nvSpPr>
          <p:spPr>
            <a:xfrm>
              <a:off x="9769475" y="4721534"/>
              <a:ext cx="95250" cy="9227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  <p:sp>
          <p:nvSpPr>
            <p:cNvPr id="31" name="타원 98"/>
            <p:cNvSpPr/>
            <p:nvPr/>
          </p:nvSpPr>
          <p:spPr>
            <a:xfrm>
              <a:off x="9914000" y="4721534"/>
              <a:ext cx="95250" cy="9227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350"/>
            </a:p>
          </p:txBody>
        </p:sp>
      </p:grpSp>
      <p:pic>
        <p:nvPicPr>
          <p:cNvPr id="39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241" y="2032364"/>
            <a:ext cx="1804585" cy="559167"/>
          </a:xfrm>
          <a:prstGeom prst="rect">
            <a:avLst/>
          </a:prstGeom>
        </p:spPr>
      </p:pic>
      <p:pic>
        <p:nvPicPr>
          <p:cNvPr id="40" name="그림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85" y="3643825"/>
            <a:ext cx="4260099" cy="825113"/>
          </a:xfrm>
          <a:prstGeom prst="rect">
            <a:avLst/>
          </a:prstGeom>
        </p:spPr>
      </p:pic>
      <p:pic>
        <p:nvPicPr>
          <p:cNvPr id="41" name="그림 10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"/>
          <a:stretch/>
        </p:blipFill>
        <p:spPr>
          <a:xfrm>
            <a:off x="1590577" y="5384029"/>
            <a:ext cx="4009007" cy="11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: Classification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700" y="5083429"/>
            <a:ext cx="11418495" cy="1807527"/>
          </a:xfrm>
        </p:spPr>
        <p:txBody>
          <a:bodyPr>
            <a:normAutofit/>
          </a:bodyPr>
          <a:lstStyle/>
          <a:p>
            <a:r>
              <a:rPr lang="en-US" dirty="0"/>
              <a:t>The gray background represents the area in which the ground-</a:t>
            </a:r>
            <a:br>
              <a:rPr lang="en-US" dirty="0"/>
            </a:br>
            <a:r>
              <a:rPr lang="en-US" dirty="0"/>
              <a:t>truth and the smartwatch readings differ by less than 3 bpm.</a:t>
            </a:r>
          </a:p>
          <a:p>
            <a:r>
              <a:rPr lang="en-US" dirty="0"/>
              <a:t>The green dots present our filter’s classification result.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1" y="983392"/>
            <a:ext cx="9819503" cy="3824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1" y="983392"/>
            <a:ext cx="9819503" cy="38244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29200" y="4762800"/>
            <a:ext cx="59245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classification results of the proposed filter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130969" y="3158219"/>
            <a:ext cx="1949116" cy="1195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Not Moving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Notched Right Arrow 10"/>
          <p:cNvSpPr/>
          <p:nvPr/>
        </p:nvSpPr>
        <p:spPr>
          <a:xfrm>
            <a:off x="2935707" y="3158218"/>
            <a:ext cx="5678904" cy="1195507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ysClr val="windowText" lastClr="000000"/>
                </a:solidFill>
              </a:rPr>
              <a:t>Actively Moving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12" name="Notched Right Arrow 11"/>
          <p:cNvSpPr/>
          <p:nvPr/>
        </p:nvSpPr>
        <p:spPr>
          <a:xfrm>
            <a:off x="8483766" y="3173096"/>
            <a:ext cx="1414785" cy="118062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</a:t>
            </a:r>
            <a:r>
              <a:rPr lang="en-US" sz="2000" dirty="0" smtClean="0">
                <a:solidFill>
                  <a:schemeClr val="tx1"/>
                </a:solidFill>
              </a:rPr>
              <a:t>elax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1" y="983392"/>
            <a:ext cx="9819503" cy="3824416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0" y="982800"/>
            <a:ext cx="9820800" cy="3823199"/>
          </a:xfrm>
          <a:prstGeom prst="rect">
            <a:avLst/>
          </a:prstGeom>
        </p:spPr>
      </p:pic>
      <p:sp>
        <p:nvSpPr>
          <p:cNvPr id="15" name="Left Arrow 14"/>
          <p:cNvSpPr/>
          <p:nvPr/>
        </p:nvSpPr>
        <p:spPr>
          <a:xfrm>
            <a:off x="9899847" y="3064476"/>
            <a:ext cx="2292153" cy="4572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-150" dirty="0">
                <a:latin typeface="Arial" charset="0"/>
                <a:ea typeface="Arial" charset="0"/>
                <a:cs typeface="Arial" charset="0"/>
              </a:rPr>
              <a:t>Classified as ”accurate”</a:t>
            </a:r>
          </a:p>
        </p:txBody>
      </p:sp>
      <p:sp>
        <p:nvSpPr>
          <p:cNvPr id="16" name="Left Arrow 15"/>
          <p:cNvSpPr/>
          <p:nvPr/>
        </p:nvSpPr>
        <p:spPr>
          <a:xfrm>
            <a:off x="9903968" y="3711147"/>
            <a:ext cx="2288032" cy="4572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-150" dirty="0">
                <a:latin typeface="Arial" charset="0"/>
                <a:ea typeface="Arial" charset="0"/>
                <a:cs typeface="Arial" charset="0"/>
              </a:rPr>
              <a:t>Classified </a:t>
            </a:r>
            <a:r>
              <a:rPr lang="en-US" spc="-300" dirty="0">
                <a:latin typeface="Arial" charset="0"/>
                <a:ea typeface="Arial" charset="0"/>
                <a:cs typeface="Arial" charset="0"/>
              </a:rPr>
              <a:t>as ”</a:t>
            </a:r>
            <a:r>
              <a:rPr lang="en-US" spc="-150" dirty="0">
                <a:latin typeface="Arial" charset="0"/>
                <a:ea typeface="Arial" charset="0"/>
                <a:cs typeface="Arial" charset="0"/>
              </a:rPr>
              <a:t>inaccurate</a:t>
            </a:r>
            <a:r>
              <a:rPr lang="en-US" spc="-300" dirty="0">
                <a:latin typeface="Arial" charset="0"/>
                <a:ea typeface="Arial" charset="0"/>
                <a:cs typeface="Arial" charset="0"/>
              </a:rPr>
              <a:t>”</a:t>
            </a:r>
          </a:p>
        </p:txBody>
      </p:sp>
      <p:sp>
        <p:nvSpPr>
          <p:cNvPr id="17" name="Donut 16"/>
          <p:cNvSpPr/>
          <p:nvPr/>
        </p:nvSpPr>
        <p:spPr>
          <a:xfrm>
            <a:off x="2708214" y="3018858"/>
            <a:ext cx="6141308" cy="548435"/>
          </a:xfrm>
          <a:prstGeom prst="donut">
            <a:avLst>
              <a:gd name="adj" fmla="val 5374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59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11" grpId="1" animBg="1"/>
      <p:bldP spid="12" grpId="1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: Classification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00" y="5083200"/>
            <a:ext cx="11418495" cy="1807527"/>
          </a:xfrm>
        </p:spPr>
        <p:txBody>
          <a:bodyPr>
            <a:normAutofit fontScale="92500"/>
          </a:bodyPr>
          <a:lstStyle/>
          <a:p>
            <a:r>
              <a:rPr lang="en-US" dirty="0"/>
              <a:t>We focus that the heart rate accuracy does not change instantaneously.</a:t>
            </a:r>
          </a:p>
          <a:p>
            <a:r>
              <a:rPr lang="en-US" dirty="0"/>
              <a:t>We use moving average of the values as observation inputs.</a:t>
            </a:r>
          </a:p>
          <a:p>
            <a:pPr lvl="1"/>
            <a:r>
              <a:rPr lang="en-US" dirty="0"/>
              <a:t>Conservatively declare “accurate” samples when recent measurements were </a:t>
            </a:r>
            <a:br>
              <a:rPr lang="en-US" dirty="0"/>
            </a:br>
            <a:r>
              <a:rPr lang="en-US" dirty="0"/>
              <a:t>“inaccurate”.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29519" y="4763264"/>
            <a:ext cx="6348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classification results of the filter with moving average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4" name="Picture 1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0" y="982800"/>
            <a:ext cx="9820800" cy="3823199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0" y="982800"/>
            <a:ext cx="9820800" cy="3823199"/>
          </a:xfrm>
          <a:prstGeom prst="rect">
            <a:avLst/>
          </a:prstGeom>
        </p:spPr>
      </p:pic>
      <p:sp>
        <p:nvSpPr>
          <p:cNvPr id="16" name="Donut 15"/>
          <p:cNvSpPr/>
          <p:nvPr/>
        </p:nvSpPr>
        <p:spPr>
          <a:xfrm>
            <a:off x="2707200" y="3018858"/>
            <a:ext cx="6141308" cy="548435"/>
          </a:xfrm>
          <a:prstGeom prst="donut">
            <a:avLst>
              <a:gd name="adj" fmla="val 5374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9903968" y="3711147"/>
            <a:ext cx="2288032" cy="4572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-150" dirty="0">
                <a:latin typeface="Arial" charset="0"/>
                <a:ea typeface="Arial" charset="0"/>
                <a:cs typeface="Arial" charset="0"/>
              </a:rPr>
              <a:t>Classified </a:t>
            </a:r>
            <a:r>
              <a:rPr lang="en-US" spc="-300" dirty="0">
                <a:latin typeface="Arial" charset="0"/>
                <a:ea typeface="Arial" charset="0"/>
                <a:cs typeface="Arial" charset="0"/>
              </a:rPr>
              <a:t>as ”</a:t>
            </a:r>
            <a:r>
              <a:rPr lang="en-US" spc="-150" dirty="0">
                <a:latin typeface="Arial" charset="0"/>
                <a:ea typeface="Arial" charset="0"/>
                <a:cs typeface="Arial" charset="0"/>
              </a:rPr>
              <a:t>inaccurate</a:t>
            </a:r>
            <a:r>
              <a:rPr lang="en-US" spc="-300" dirty="0">
                <a:latin typeface="Arial" charset="0"/>
                <a:ea typeface="Arial" charset="0"/>
                <a:cs typeface="Arial" charset="0"/>
              </a:rPr>
              <a:t>”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9899847" y="3064476"/>
            <a:ext cx="2292153" cy="4572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pc="-150" dirty="0">
                <a:latin typeface="Arial" charset="0"/>
                <a:ea typeface="Arial" charset="0"/>
                <a:cs typeface="Arial" charset="0"/>
              </a:rPr>
              <a:t>Classified as ”accurate”</a:t>
            </a:r>
          </a:p>
        </p:txBody>
      </p:sp>
    </p:spTree>
    <p:extLst>
      <p:ext uri="{BB962C8B-B14F-4D97-AF65-F5344CB8AC3E}">
        <p14:creationId xmlns:p14="http://schemas.microsoft.com/office/powerpoint/2010/main" val="6422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1700" y="295200"/>
            <a:ext cx="11294670" cy="742949"/>
          </a:xfrm>
        </p:spPr>
        <p:txBody>
          <a:bodyPr/>
          <a:lstStyle/>
          <a:p>
            <a:r>
              <a:rPr lang="en-US" altLang="ko-KR" dirty="0"/>
              <a:t>Background : The advent of a new platform, Smartwatch</a:t>
            </a:r>
            <a:endParaRPr lang="ko-KR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03" y="1574422"/>
            <a:ext cx="5121545" cy="3841159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40881" y="6058810"/>
            <a:ext cx="11905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35353"/>
                </a:solidFill>
                <a:latin typeface="OpenSans" charset="0"/>
              </a:rPr>
              <a:t>* </a:t>
            </a:r>
            <a:r>
              <a:rPr lang="en-US" sz="1400" dirty="0"/>
              <a:t>BI Intelligence, "THE WEARABLES REPORT: Growth trends, consumer attitudes, and why smartwatches will dominate", </a:t>
            </a:r>
            <a:r>
              <a:rPr lang="en-US" sz="1400" i="1" dirty="0"/>
              <a:t>Business Insider</a:t>
            </a:r>
            <a:r>
              <a:rPr lang="en-US" sz="1400" dirty="0"/>
              <a:t>, 2015. [Online]. Available: http://</a:t>
            </a:r>
            <a:r>
              <a:rPr lang="en-US" sz="1400" dirty="0" err="1"/>
              <a:t>www.businessinsider.com</a:t>
            </a:r>
            <a:r>
              <a:rPr lang="en-US" sz="1400" dirty="0"/>
              <a:t>/the-wearable-computing-market-report-2014-10.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0053" y="1407504"/>
            <a:ext cx="282450" cy="369332"/>
          </a:xfrm>
          <a:prstGeom prst="rect">
            <a:avLst/>
          </a:prstGeom>
          <a:noFill/>
          <a:ln w="19050">
            <a:noFill/>
          </a:ln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en-US">
                <a:latin typeface="Arial" charset="0"/>
                <a:ea typeface="Arial" charset="0"/>
                <a:cs typeface="Arial" charset="0"/>
              </a:rPr>
              <a:t>*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5857" y="1299564"/>
            <a:ext cx="5834195" cy="3422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SzPct val="50000"/>
              <a:buFont typeface="Times New Roman" panose="02020603050405020304" pitchFamily="18" charset="0"/>
              <a:buChar char="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Times New Roman" panose="02020603050405020304" pitchFamily="18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Times New Roman" panose="02020603050405020304" pitchFamily="18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addition to smartphones,</a:t>
            </a:r>
            <a:r>
              <a:rPr lang="ko-KR" altLang="en-US" dirty="0"/>
              <a:t> </a:t>
            </a:r>
            <a:r>
              <a:rPr lang="en-US" dirty="0"/>
              <a:t>many users carry</a:t>
            </a:r>
            <a:r>
              <a:rPr lang="ko-KR" altLang="en-US" dirty="0"/>
              <a:t> </a:t>
            </a:r>
            <a:r>
              <a:rPr lang="en-US" dirty="0"/>
              <a:t>additional platforms </a:t>
            </a:r>
            <a:br>
              <a:rPr lang="en-US" dirty="0"/>
            </a:br>
            <a:r>
              <a:rPr lang="en-US" dirty="0"/>
              <a:t>like a smart-watch.</a:t>
            </a:r>
          </a:p>
          <a:p>
            <a:pPr lvl="1"/>
            <a:endParaRPr lang="en-US" dirty="0"/>
          </a:p>
          <a:p>
            <a:r>
              <a:rPr lang="en-US" dirty="0"/>
              <a:t>Smartwatches are capable of </a:t>
            </a:r>
            <a:br>
              <a:rPr lang="en-US" dirty="0"/>
            </a:br>
            <a:r>
              <a:rPr lang="en-US" dirty="0"/>
              <a:t>capturing new sensing information from the human body.</a:t>
            </a:r>
          </a:p>
          <a:p>
            <a:pPr lvl="1"/>
            <a:r>
              <a:rPr lang="en-US" dirty="0"/>
              <a:t>Motion sensor, Heart rate sensor</a:t>
            </a:r>
          </a:p>
        </p:txBody>
      </p:sp>
    </p:spTree>
    <p:extLst>
      <p:ext uri="{BB962C8B-B14F-4D97-AF65-F5344CB8AC3E}">
        <p14:creationId xmlns:p14="http://schemas.microsoft.com/office/powerpoint/2010/main" val="20302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92"/>
    </mc:Choice>
    <mc:Fallback xmlns="">
      <p:transition spd="slow" advTm="3739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33974" y="6570620"/>
            <a:ext cx="6477001" cy="275969"/>
          </a:xfrm>
        </p:spPr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87723" y="6601077"/>
            <a:ext cx="502082" cy="275968"/>
          </a:xfrm>
        </p:spPr>
        <p:txBody>
          <a:bodyPr/>
          <a:lstStyle/>
          <a:p>
            <a:fld id="{93C94625-1C7F-4171-90CD-B2B604AAD47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53586" y="3307181"/>
            <a:ext cx="40513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True-Negative</a:t>
            </a:r>
          </a:p>
          <a:p>
            <a:pPr algn="ctr"/>
            <a:r>
              <a:rPr lang="en-US" sz="1400" dirty="0"/>
              <a:t>Classifying ”inaccurate” samples as “inaccurate”</a:t>
            </a:r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45014" y="1558343"/>
            <a:ext cx="735805" cy="1715595"/>
          </a:xfrm>
          <a:prstGeom prst="rect">
            <a:avLst/>
          </a:prstGeom>
          <a:ln>
            <a:solidFill>
              <a:srgbClr val="5B9B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074161" y="1438100"/>
            <a:ext cx="735805" cy="18373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103308" y="1345391"/>
            <a:ext cx="735805" cy="192854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67987" y="3012203"/>
            <a:ext cx="735805" cy="221226"/>
          </a:xfrm>
          <a:prstGeom prst="rect">
            <a:avLst/>
          </a:prstGeom>
          <a:ln>
            <a:solidFill>
              <a:srgbClr val="5B9B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497134" y="3081256"/>
            <a:ext cx="735805" cy="15217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512654" y="3121687"/>
            <a:ext cx="735805" cy="12640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13079" y="3307181"/>
            <a:ext cx="41249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False-Negative</a:t>
            </a:r>
          </a:p>
          <a:p>
            <a:pPr algn="ctr"/>
            <a:r>
              <a:rPr lang="en-US" sz="1400" dirty="0"/>
              <a:t>Classifying ”inaccurate” samples as “accurate”</a:t>
            </a:r>
          </a:p>
          <a:p>
            <a:endParaRPr lang="en-US" dirty="0"/>
          </a:p>
        </p:txBody>
      </p:sp>
      <p:sp>
        <p:nvSpPr>
          <p:cNvPr id="13" name="L-Shape 12"/>
          <p:cNvSpPr/>
          <p:nvPr/>
        </p:nvSpPr>
        <p:spPr>
          <a:xfrm>
            <a:off x="730631" y="1176801"/>
            <a:ext cx="11084421" cy="2102739"/>
          </a:xfrm>
          <a:prstGeom prst="corner">
            <a:avLst>
              <a:gd name="adj1" fmla="val 1289"/>
              <a:gd name="adj2" fmla="val 128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7743" y="1178049"/>
            <a:ext cx="218875" cy="37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8327" y="2856575"/>
            <a:ext cx="218875" cy="37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8325" y="2434371"/>
            <a:ext cx="218875" cy="37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8327" y="2012168"/>
            <a:ext cx="218875" cy="37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97597" y="1081221"/>
            <a:ext cx="626668" cy="22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100%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1658" y="1600253"/>
            <a:ext cx="218875" cy="37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03604" y="1489432"/>
            <a:ext cx="548700" cy="22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97597" y="1897644"/>
            <a:ext cx="548700" cy="22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9160" y="2305855"/>
            <a:ext cx="548700" cy="22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7597" y="2742051"/>
            <a:ext cx="548700" cy="22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20%</a:t>
            </a:r>
          </a:p>
        </p:txBody>
      </p:sp>
      <p:sp>
        <p:nvSpPr>
          <p:cNvPr id="39" name="Rectangle 38"/>
          <p:cNvSpPr/>
          <p:nvPr/>
        </p:nvSpPr>
        <p:spPr>
          <a:xfrm rot="16200000">
            <a:off x="10224668" y="855206"/>
            <a:ext cx="281231" cy="79672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754502" y="1068758"/>
            <a:ext cx="952505" cy="369332"/>
          </a:xfrm>
          <a:prstGeom prst="rect">
            <a:avLst/>
          </a:prstGeom>
          <a:noFill/>
          <a:ln w="19050">
            <a:noFill/>
          </a:ln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en-US" dirty="0"/>
              <a:t>&lt;3bpm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9966923" y="1400251"/>
            <a:ext cx="1749227" cy="699682"/>
            <a:chOff x="9966923" y="1400251"/>
            <a:chExt cx="1749227" cy="699682"/>
          </a:xfrm>
        </p:grpSpPr>
        <p:sp>
          <p:nvSpPr>
            <p:cNvPr id="37" name="Rectangle 36"/>
            <p:cNvSpPr/>
            <p:nvPr/>
          </p:nvSpPr>
          <p:spPr>
            <a:xfrm rot="16200000">
              <a:off x="10224885" y="1528140"/>
              <a:ext cx="280800" cy="796724"/>
            </a:xfrm>
            <a:prstGeom prst="rect">
              <a:avLst/>
            </a:prstGeom>
            <a:ln>
              <a:solidFill>
                <a:srgbClr val="5B9B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10224885" y="1191423"/>
              <a:ext cx="280800" cy="79672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754502" y="1400251"/>
              <a:ext cx="95250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dirty="0"/>
                <a:t>&lt;5bpm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763645" y="1730601"/>
              <a:ext cx="95250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dirty="0"/>
                <a:t>&lt;7bpm</a:t>
              </a:r>
            </a:p>
          </p:txBody>
        </p:sp>
      </p:grpSp>
      <p:sp>
        <p:nvSpPr>
          <p:cNvPr id="78" name="Content Placeholder 2"/>
          <p:cNvSpPr>
            <a:spLocks noGrp="1"/>
          </p:cNvSpPr>
          <p:nvPr>
            <p:ph idx="1"/>
          </p:nvPr>
        </p:nvSpPr>
        <p:spPr>
          <a:xfrm>
            <a:off x="562151" y="4419360"/>
            <a:ext cx="11289781" cy="1807527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FF0000"/>
                </a:solidFill>
              </a:rPr>
              <a:t>False-Negative</a:t>
            </a:r>
            <a:r>
              <a:rPr lang="en-US" dirty="0" smtClean="0"/>
              <a:t> </a:t>
            </a:r>
            <a:r>
              <a:rPr lang="en-US" dirty="0"/>
              <a:t>is especially important for clinical devices</a:t>
            </a:r>
            <a:r>
              <a:rPr lang="en-US" dirty="0" smtClean="0"/>
              <a:t>.</a:t>
            </a:r>
          </a:p>
          <a:p>
            <a:r>
              <a:rPr lang="en-US" sz="2400" dirty="0" smtClean="0"/>
              <a:t>Our </a:t>
            </a:r>
            <a:r>
              <a:rPr lang="en-US" sz="2400" dirty="0"/>
              <a:t>filter shows good performance in identifying inaccurate measurements.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64489" y="1001658"/>
            <a:ext cx="630301" cy="369332"/>
          </a:xfrm>
          <a:prstGeom prst="rect">
            <a:avLst/>
          </a:prstGeom>
          <a:noFill/>
          <a:ln w="19050">
            <a:noFill/>
          </a:ln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en-US" dirty="0"/>
              <a:t>95%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149347" y="1110514"/>
            <a:ext cx="630301" cy="369332"/>
          </a:xfrm>
          <a:prstGeom prst="rect">
            <a:avLst/>
          </a:prstGeom>
          <a:noFill/>
          <a:ln w="19050">
            <a:noFill/>
          </a:ln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en-US" dirty="0"/>
              <a:t>90%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129057" y="1241143"/>
            <a:ext cx="630301" cy="369332"/>
          </a:xfrm>
          <a:prstGeom prst="rect">
            <a:avLst/>
          </a:prstGeom>
          <a:noFill/>
          <a:ln w="19050">
            <a:noFill/>
          </a:ln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en-US" dirty="0"/>
              <a:t>85%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28724" y="2798856"/>
            <a:ext cx="503664" cy="369332"/>
          </a:xfrm>
          <a:prstGeom prst="rect">
            <a:avLst/>
          </a:prstGeom>
          <a:noFill/>
          <a:ln w="19050">
            <a:noFill/>
          </a:ln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en-US" dirty="0"/>
              <a:t>5%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549885" y="2778782"/>
            <a:ext cx="630301" cy="369332"/>
          </a:xfrm>
          <a:prstGeom prst="rect">
            <a:avLst/>
          </a:prstGeom>
          <a:noFill/>
          <a:ln w="19050">
            <a:noFill/>
          </a:ln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en-US" dirty="0"/>
              <a:t>10%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520738" y="2683080"/>
            <a:ext cx="630301" cy="369332"/>
          </a:xfrm>
          <a:prstGeom prst="rect">
            <a:avLst/>
          </a:prstGeom>
          <a:noFill/>
          <a:ln w="19050">
            <a:noFill/>
          </a:ln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en-US" dirty="0"/>
              <a:t>15%</a:t>
            </a:r>
          </a:p>
        </p:txBody>
      </p:sp>
      <p:sp>
        <p:nvSpPr>
          <p:cNvPr id="40" name="Donut 10"/>
          <p:cNvSpPr/>
          <p:nvPr/>
        </p:nvSpPr>
        <p:spPr>
          <a:xfrm>
            <a:off x="9707764" y="926114"/>
            <a:ext cx="2191331" cy="645781"/>
          </a:xfrm>
          <a:prstGeom prst="donut">
            <a:avLst>
              <a:gd name="adj" fmla="val 1956"/>
            </a:avLst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26" grpId="0" animBg="1"/>
      <p:bldP spid="27" grpId="0" animBg="1"/>
      <p:bldP spid="28" grpId="0" animBg="1"/>
      <p:bldP spid="78" grpId="0" uiExpand="1" build="p"/>
      <p:bldP spid="45" grpId="0"/>
      <p:bldP spid="46" grpId="0"/>
      <p:bldP spid="47" grpId="0"/>
      <p:bldP spid="48" grpId="0"/>
      <p:bldP spid="49" grpId="0"/>
      <p:bldP spid="50" grpId="0"/>
      <p:bldP spid="40" grpId="0" animBg="1"/>
      <p:bldP spid="4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875" y="1221262"/>
            <a:ext cx="10846946" cy="4699227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Evaluated the heart rate measurement capability </a:t>
            </a:r>
            <a:r>
              <a:rPr lang="en-US" altLang="ko-KR" dirty="0"/>
              <a:t>of the current smartwatches in various wearing conditions.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Identify that accelerometer based motion estimations </a:t>
            </a:r>
            <a:r>
              <a:rPr lang="en-US" dirty="0">
                <a:solidFill>
                  <a:srgbClr val="FF0000"/>
                </a:solidFill>
              </a:rPr>
              <a:t>may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not be enough to predict inaccurate </a:t>
            </a:r>
            <a:r>
              <a:rPr lang="en-US" dirty="0"/>
              <a:t>heart rate readings.</a:t>
            </a:r>
          </a:p>
          <a:p>
            <a:endParaRPr lang="en-US" dirty="0"/>
          </a:p>
          <a:p>
            <a:r>
              <a:rPr lang="en-US" dirty="0"/>
              <a:t>Design and implement </a:t>
            </a:r>
            <a:r>
              <a:rPr lang="en-US" dirty="0">
                <a:solidFill>
                  <a:srgbClr val="FF0000"/>
                </a:solidFill>
              </a:rPr>
              <a:t>a filter </a:t>
            </a:r>
            <a:r>
              <a:rPr lang="en-US" dirty="0"/>
              <a:t>to detect which data samples differ </a:t>
            </a:r>
            <a:br>
              <a:rPr lang="en-US" dirty="0"/>
            </a:br>
            <a:r>
              <a:rPr lang="en-US" dirty="0"/>
              <a:t>from the ground-truth.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09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11955" y="971311"/>
            <a:ext cx="3900919" cy="2737263"/>
            <a:chOff x="-230738" y="1204846"/>
            <a:chExt cx="4210896" cy="29547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00" y="1204846"/>
              <a:ext cx="2446020" cy="241724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230738" y="3790286"/>
              <a:ext cx="4210896" cy="369331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dirty="0"/>
                <a:t>Combining Accelerometer Information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932877" y="971311"/>
            <a:ext cx="3124917" cy="2737263"/>
            <a:chOff x="188094" y="1204846"/>
            <a:chExt cx="3373231" cy="295477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30" y="1204846"/>
              <a:ext cx="2068160" cy="241724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8094" y="3790285"/>
              <a:ext cx="3373231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dirty="0"/>
                <a:t>Modularization for Developers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65368" y="4537215"/>
            <a:ext cx="2659934" cy="1853539"/>
            <a:chOff x="438985" y="2158793"/>
            <a:chExt cx="2871299" cy="200082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30" y="2158793"/>
              <a:ext cx="2068159" cy="93236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38985" y="3790286"/>
              <a:ext cx="2871299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/>
                <a:t>Low Energy </a:t>
              </a:r>
              <a:r>
                <a:rPr lang="en-US" dirty="0"/>
                <a:t>Consumption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64359" y="3864389"/>
            <a:ext cx="2432012" cy="2526365"/>
            <a:chOff x="808127" y="3945669"/>
            <a:chExt cx="2432012" cy="252636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24" y="3945669"/>
              <a:ext cx="2001218" cy="200121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08127" y="6102702"/>
              <a:ext cx="243201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dirty="0"/>
                <a:t>Highly active exercise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29250" y="2027733"/>
            <a:ext cx="7069330" cy="1919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800" dirty="0"/>
              <a:t>THANK YOU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394144" y="3506966"/>
            <a:ext cx="3339541" cy="881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SzPct val="50000"/>
              <a:buFont typeface="Times New Roman" panose="02020603050405020304" pitchFamily="18" charset="0"/>
              <a:buChar char="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Times New Roman" panose="02020603050405020304" pitchFamily="18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Times New Roman" panose="02020603050405020304" pitchFamily="18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4400" dirty="0" err="1"/>
              <a:t>Jungmo</a:t>
            </a:r>
            <a:r>
              <a:rPr lang="en-US" sz="4400" dirty="0"/>
              <a:t> </a:t>
            </a:r>
            <a:r>
              <a:rPr lang="en-US" sz="4400" dirty="0" err="1"/>
              <a:t>Ahn</a:t>
            </a:r>
            <a:endParaRPr lang="en-US" sz="4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97320" y="4251220"/>
            <a:ext cx="3733188" cy="675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SzPct val="50000"/>
              <a:buFont typeface="Times New Roman" panose="02020603050405020304" pitchFamily="18" charset="0"/>
              <a:buChar char="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Times New Roman" panose="02020603050405020304" pitchFamily="18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Times New Roman" panose="02020603050405020304" pitchFamily="18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dirty="0"/>
              <a:t>ajm100@ajou.ac.kr</a:t>
            </a:r>
            <a:endParaRPr lang="en-US" sz="5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62708" y="5838092"/>
            <a:ext cx="11254154" cy="42204"/>
          </a:xfrm>
          <a:prstGeom prst="line">
            <a:avLst/>
          </a:prstGeom>
          <a:ln w="12700">
            <a:solidFill>
              <a:srgbClr val="271C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Approaches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2" y="1036648"/>
            <a:ext cx="6215975" cy="3279858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873625"/>
            <a:ext cx="12192000" cy="738664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af-ZA" altLang="ko-KR" sz="1400" dirty="0"/>
              <a:t>Ram, M.R et al. A novel approach for artifact reduction in PPG signals based on AS-LMS adaptive filter. IEEE Instrum. Meas. </a:t>
            </a:r>
            <a:r>
              <a:rPr lang="af-ZA" altLang="ko-KR" sz="1400" b="1" dirty="0"/>
              <a:t>2012</a:t>
            </a:r>
            <a:r>
              <a:rPr lang="af-ZA" altLang="ko-KR" sz="1400" dirty="0"/>
              <a:t>, 61, 1445–1457. </a:t>
            </a:r>
          </a:p>
          <a:p>
            <a:r>
              <a:rPr lang="af-ZA" altLang="ko-KR" sz="1400" dirty="0"/>
              <a:t>M. Z. Poh et al, “Motion-tolerant magnetic earring sensor and wireless earpiece for wearable photoplethysmography,” IEEE Trans Inf Technol Biomed (Epub 2010 Feb). 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22" y="3995648"/>
            <a:ext cx="7342094" cy="19082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51" y="1324091"/>
            <a:ext cx="4763165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7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on Smartphones and Smartwatches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116" y="3859083"/>
            <a:ext cx="10056059" cy="478963"/>
          </a:xfrm>
        </p:spPr>
        <p:txBody>
          <a:bodyPr>
            <a:noAutofit/>
          </a:bodyPr>
          <a:lstStyle/>
          <a:p>
            <a:r>
              <a:rPr lang="en-US" dirty="0"/>
              <a:t>Smartphone and smartwatches share some common </a:t>
            </a:r>
            <a:r>
              <a:rPr lang="en-US"/>
              <a:t>sensor modalities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8116" y="4707146"/>
            <a:ext cx="10923898" cy="490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SzPct val="50000"/>
              <a:buFont typeface="Times New Roman" panose="02020603050405020304" pitchFamily="18" charset="0"/>
              <a:buChar char="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Times New Roman" panose="02020603050405020304" pitchFamily="18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Times New Roman" panose="02020603050405020304" pitchFamily="18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Unlike smartphones, smartwatches are attached to a user's skin.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64" y="1315288"/>
            <a:ext cx="2579020" cy="211275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88116" y="5291637"/>
            <a:ext cx="10598984" cy="921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SzPct val="50000"/>
              <a:buFont typeface="Times New Roman" panose="02020603050405020304" pitchFamily="18" charset="0"/>
              <a:buChar char="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Times New Roman" panose="02020603050405020304" pitchFamily="18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Times New Roman" panose="02020603050405020304" pitchFamily="18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Sensors on the smart watch open the potential for </a:t>
            </a:r>
            <a:r>
              <a:rPr lang="en-US" dirty="0">
                <a:solidFill>
                  <a:srgbClr val="FF0000"/>
                </a:solidFill>
              </a:rPr>
              <a:t>use in clinical and healthcare applications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28959" y="1409566"/>
            <a:ext cx="1412091" cy="2121451"/>
            <a:chOff x="2728959" y="1409566"/>
            <a:chExt cx="1412091" cy="2121451"/>
          </a:xfrm>
        </p:grpSpPr>
        <p:grpSp>
          <p:nvGrpSpPr>
            <p:cNvPr id="13" name="Group 12"/>
            <p:cNvGrpSpPr/>
            <p:nvPr/>
          </p:nvGrpSpPr>
          <p:grpSpPr>
            <a:xfrm>
              <a:off x="2728959" y="1409566"/>
              <a:ext cx="1412091" cy="2121451"/>
              <a:chOff x="2728959" y="1409566"/>
              <a:chExt cx="1412091" cy="212145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8959" y="1409566"/>
                <a:ext cx="1412091" cy="212145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1124" b="72622" l="17845" r="7332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8" t="33039" r="26465" b="29938"/>
              <a:stretch/>
            </p:blipFill>
            <p:spPr>
              <a:xfrm>
                <a:off x="3169107" y="1928773"/>
                <a:ext cx="633771" cy="52733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0551" b="60433" l="54267" r="74396">
                          <a14:foregroundMark x1="62802" y1="52165" x2="62802" y2="52165"/>
                          <a14:foregroundMark x1="57810" y1="52953" x2="55233" y2="48622"/>
                          <a14:backgroundMark x1="61353" y1="49409" x2="61353" y2="4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84" t="38972" r="32887" b="42480"/>
            <a:stretch/>
          </p:blipFill>
          <p:spPr>
            <a:xfrm>
              <a:off x="3234423" y="1928393"/>
              <a:ext cx="633771" cy="69138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1444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9"/>
    </mc:Choice>
    <mc:Fallback xmlns="">
      <p:transition spd="slow" advTm="36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Application Usage?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875" y="1221262"/>
            <a:ext cx="11585182" cy="469922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Inaccurate readings</a:t>
            </a:r>
            <a:r>
              <a:rPr lang="en-US" dirty="0"/>
              <a:t> can negatively impact the healthcare application’s implications on the user’s health status.</a:t>
            </a:r>
          </a:p>
          <a:p>
            <a:pPr lvl="1"/>
            <a:r>
              <a:rPr lang="en-US" dirty="0"/>
              <a:t>Asthma attacks, stroke, heart attack, 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Smartwatch vendors admit that the accuracy of heart rate readings</a:t>
            </a:r>
            <a:br>
              <a:rPr lang="en-US" dirty="0"/>
            </a:br>
            <a:r>
              <a:rPr lang="en-US" dirty="0"/>
              <a:t>may not be high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067997" y="3415939"/>
            <a:ext cx="4627056" cy="3149140"/>
            <a:chOff x="4020535" y="3316549"/>
            <a:chExt cx="4627056" cy="3149140"/>
          </a:xfrm>
        </p:grpSpPr>
        <p:grpSp>
          <p:nvGrpSpPr>
            <p:cNvPr id="12" name="Group 11"/>
            <p:cNvGrpSpPr/>
            <p:nvPr/>
          </p:nvGrpSpPr>
          <p:grpSpPr>
            <a:xfrm>
              <a:off x="4020535" y="3844548"/>
              <a:ext cx="4627056" cy="2402988"/>
              <a:chOff x="3574815" y="4170837"/>
              <a:chExt cx="4627056" cy="240298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574815" y="4170837"/>
                <a:ext cx="1850956" cy="2402988"/>
                <a:chOff x="1209297" y="4071447"/>
                <a:chExt cx="1850956" cy="2402988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1665" y="4071447"/>
                  <a:ext cx="1338140" cy="2093145"/>
                </a:xfrm>
                <a:prstGeom prst="rect">
                  <a:avLst/>
                </a:prstGeom>
              </p:spPr>
            </p:pic>
            <p:sp>
              <p:nvSpPr>
                <p:cNvPr id="7" name="TextBox 6"/>
                <p:cNvSpPr txBox="1"/>
                <p:nvPr/>
              </p:nvSpPr>
              <p:spPr>
                <a:xfrm>
                  <a:off x="1209297" y="6105103"/>
                  <a:ext cx="1850956" cy="369332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txBody>
                <a:bodyPr vert="horz" wrap="none" lIns="91440" tIns="45720" rIns="91440" bIns="45720" rtlCol="0" anchor="ctr">
                  <a:spAutoFit/>
                </a:bodyPr>
                <a:lstStyle/>
                <a:p>
                  <a:pPr algn="l"/>
                  <a:r>
                    <a:rPr lang="en-US"/>
                    <a:t>Motion </a:t>
                  </a:r>
                  <a:r>
                    <a:rPr lang="en-US" dirty="0"/>
                    <a:t>artifacts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6063158" y="4289544"/>
                <a:ext cx="2138713" cy="2284281"/>
                <a:chOff x="3697640" y="4190154"/>
                <a:chExt cx="2138713" cy="2284281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97640" y="4190154"/>
                  <a:ext cx="2111518" cy="1729774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951285" y="6105103"/>
                  <a:ext cx="1885068" cy="369332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txBody>
                <a:bodyPr vert="horz" wrap="none" lIns="91440" tIns="45720" rIns="91440" bIns="45720" rtlCol="0" anchor="ctr">
                  <a:spAutoFit/>
                </a:bodyPr>
                <a:lstStyle/>
                <a:p>
                  <a:pPr algn="l"/>
                  <a:r>
                    <a:rPr lang="en-US" dirty="0"/>
                    <a:t>Wearing pattern</a:t>
                  </a:r>
                </a:p>
              </p:txBody>
            </p:sp>
          </p:grpSp>
        </p:grpSp>
        <p:sp>
          <p:nvSpPr>
            <p:cNvPr id="13" name="Cross 12"/>
            <p:cNvSpPr/>
            <p:nvPr/>
          </p:nvSpPr>
          <p:spPr>
            <a:xfrm rot="18900000">
              <a:off x="4724465" y="3316549"/>
              <a:ext cx="3149140" cy="3149140"/>
            </a:xfrm>
            <a:prstGeom prst="plus">
              <a:avLst>
                <a:gd name="adj" fmla="val 4772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58822" y="3715451"/>
            <a:ext cx="3021115" cy="3021115"/>
            <a:chOff x="1558822" y="3715451"/>
            <a:chExt cx="3021115" cy="3021115"/>
          </a:xfrm>
        </p:grpSpPr>
        <p:grpSp>
          <p:nvGrpSpPr>
            <p:cNvPr id="18" name="Group 17"/>
            <p:cNvGrpSpPr/>
            <p:nvPr/>
          </p:nvGrpSpPr>
          <p:grpSpPr>
            <a:xfrm>
              <a:off x="1951094" y="3961646"/>
              <a:ext cx="2351841" cy="2455839"/>
              <a:chOff x="1964704" y="3865368"/>
              <a:chExt cx="2433441" cy="254104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4704" y="3865368"/>
                <a:ext cx="2433441" cy="212432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94872" y="6037083"/>
                <a:ext cx="1973104" cy="36933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vert="horz" wrap="none" lIns="91440" tIns="45720" rIns="91440" bIns="45720" rtlCol="0" anchor="ctr">
                <a:spAutoFit/>
              </a:bodyPr>
              <a:lstStyle/>
              <a:p>
                <a:pPr algn="l"/>
                <a:r>
                  <a:rPr lang="en-US" dirty="0"/>
                  <a:t>Relax and be still</a:t>
                </a:r>
              </a:p>
            </p:txBody>
          </p:sp>
        </p:grpSp>
        <p:sp>
          <p:nvSpPr>
            <p:cNvPr id="17" name="Donut 16"/>
            <p:cNvSpPr/>
            <p:nvPr/>
          </p:nvSpPr>
          <p:spPr>
            <a:xfrm>
              <a:off x="1558822" y="3715451"/>
              <a:ext cx="3021115" cy="3021115"/>
            </a:xfrm>
            <a:prstGeom prst="donut">
              <a:avLst>
                <a:gd name="adj" fmla="val 195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81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88"/>
    </mc:Choice>
    <mc:Fallback xmlns="">
      <p:transition spd="slow" advTm="24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Making the Smartwatch Sensors Reliable!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874" y="4742557"/>
            <a:ext cx="11418496" cy="1789258"/>
          </a:xfrm>
        </p:spPr>
        <p:txBody>
          <a:bodyPr>
            <a:normAutofit/>
          </a:bodyPr>
          <a:lstStyle/>
          <a:p>
            <a:r>
              <a:rPr lang="en-US" dirty="0"/>
              <a:t>If smartwatches can predict </a:t>
            </a:r>
            <a:r>
              <a:rPr lang="en-US" dirty="0">
                <a:solidFill>
                  <a:srgbClr val="FF0000"/>
                </a:solidFill>
              </a:rPr>
              <a:t>the accuracy of the heart rate sensor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itself</a:t>
            </a:r>
            <a:r>
              <a:rPr lang="en-US" dirty="0"/>
              <a:t>, applications can selectively use the measurement according to the accuracy.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93407" y="1439292"/>
            <a:ext cx="11969738" cy="3139910"/>
            <a:chOff x="293407" y="1439292"/>
            <a:chExt cx="11969738" cy="3139910"/>
          </a:xfrm>
        </p:grpSpPr>
        <p:grpSp>
          <p:nvGrpSpPr>
            <p:cNvPr id="19" name="Group 18"/>
            <p:cNvGrpSpPr/>
            <p:nvPr/>
          </p:nvGrpSpPr>
          <p:grpSpPr>
            <a:xfrm>
              <a:off x="293407" y="1439292"/>
              <a:ext cx="9932404" cy="3139910"/>
              <a:chOff x="315178" y="1439292"/>
              <a:chExt cx="9932404" cy="3139910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15178" y="1444116"/>
                <a:ext cx="9932404" cy="3135086"/>
                <a:chOff x="1162819" y="1292740"/>
                <a:chExt cx="9932404" cy="3135086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93436" y="1292740"/>
                  <a:ext cx="2423385" cy="3135086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819" y="1500041"/>
                  <a:ext cx="2407652" cy="2430803"/>
                </a:xfrm>
                <a:prstGeom prst="rect">
                  <a:avLst/>
                </a:prstGeom>
              </p:spPr>
            </p:pic>
            <p:sp>
              <p:nvSpPr>
                <p:cNvPr id="8" name="Right Arrow 7"/>
                <p:cNvSpPr/>
                <p:nvPr/>
              </p:nvSpPr>
              <p:spPr>
                <a:xfrm>
                  <a:off x="3681235" y="2398519"/>
                  <a:ext cx="979715" cy="674914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ight Arrow 10"/>
                <p:cNvSpPr/>
                <p:nvPr/>
              </p:nvSpPr>
              <p:spPr>
                <a:xfrm>
                  <a:off x="7170234" y="2398519"/>
                  <a:ext cx="979715" cy="674914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ight Arrow 11"/>
                <p:cNvSpPr/>
                <p:nvPr/>
              </p:nvSpPr>
              <p:spPr>
                <a:xfrm>
                  <a:off x="10365885" y="1544673"/>
                  <a:ext cx="729338" cy="674914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7333776" y="1439292"/>
                <a:ext cx="2146190" cy="120032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vert="horz" wrap="square" lIns="91440" tIns="45720" rIns="91440" bIns="45720" rtlCol="0" anchor="ctr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0070C0"/>
                    </a:solidFill>
                    <a:latin typeface="Arial" charset="0"/>
                    <a:ea typeface="Arial" charset="0"/>
                    <a:cs typeface="Arial" charset="0"/>
                  </a:rPr>
                  <a:t>High</a:t>
                </a:r>
              </a:p>
              <a:p>
                <a:pPr algn="ctr"/>
                <a:r>
                  <a:rPr lang="en-US" sz="3600" dirty="0">
                    <a:latin typeface="Arial" charset="0"/>
                    <a:ea typeface="Arial" charset="0"/>
                    <a:cs typeface="Arial" charset="0"/>
                  </a:rPr>
                  <a:t>Accuracy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33776" y="3190167"/>
                <a:ext cx="2146190" cy="120032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vert="horz" wrap="square" lIns="91440" tIns="45720" rIns="91440" bIns="45720" rtlCol="0" anchor="ctr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Low</a:t>
                </a:r>
              </a:p>
              <a:p>
                <a:pPr algn="ctr"/>
                <a:r>
                  <a:rPr lang="en-US" sz="3600" dirty="0">
                    <a:latin typeface="Arial" charset="0"/>
                    <a:ea typeface="Arial" charset="0"/>
                    <a:cs typeface="Arial" charset="0"/>
                  </a:rPr>
                  <a:t>Accuracy</a:t>
                </a:r>
              </a:p>
            </p:txBody>
          </p:sp>
          <p:sp>
            <p:nvSpPr>
              <p:cNvPr id="18" name="Right Arrow 17"/>
              <p:cNvSpPr/>
              <p:nvPr/>
            </p:nvSpPr>
            <p:spPr>
              <a:xfrm>
                <a:off x="9518244" y="3452874"/>
                <a:ext cx="729338" cy="674914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0073413" y="1695585"/>
              <a:ext cx="2146190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rPr>
                <a:t>Use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16955" y="3520883"/>
              <a:ext cx="2146190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Discard</a:t>
              </a:r>
            </a:p>
          </p:txBody>
        </p:sp>
      </p:grpSp>
      <p:sp>
        <p:nvSpPr>
          <p:cNvPr id="14" name="Frame 13"/>
          <p:cNvSpPr/>
          <p:nvPr/>
        </p:nvSpPr>
        <p:spPr>
          <a:xfrm>
            <a:off x="3845911" y="1145922"/>
            <a:ext cx="2563763" cy="3557209"/>
          </a:xfrm>
          <a:prstGeom prst="frame">
            <a:avLst>
              <a:gd name="adj1" fmla="val 24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355541" y="1009754"/>
            <a:ext cx="4693024" cy="3666483"/>
            <a:chOff x="7355541" y="1036648"/>
            <a:chExt cx="4693024" cy="3666483"/>
          </a:xfrm>
        </p:grpSpPr>
        <p:sp>
          <p:nvSpPr>
            <p:cNvPr id="10" name="직사각형 9"/>
            <p:cNvSpPr/>
            <p:nvPr/>
          </p:nvSpPr>
          <p:spPr>
            <a:xfrm>
              <a:off x="7355541" y="1264024"/>
              <a:ext cx="4693024" cy="343910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483941" y="1036648"/>
              <a:ext cx="2665672" cy="402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chemeClr val="tx1"/>
                  </a:solidFill>
                </a:rPr>
                <a:t>Application Side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36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accelerometer-based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61" y="3886067"/>
            <a:ext cx="11322909" cy="2508261"/>
          </a:xfrm>
        </p:spPr>
        <p:txBody>
          <a:bodyPr/>
          <a:lstStyle/>
          <a:p>
            <a:r>
              <a:rPr lang="en-US" dirty="0"/>
              <a:t>We use three popular smartwatches to validate accelerometer-based approach.</a:t>
            </a:r>
          </a:p>
          <a:p>
            <a:pPr lvl="1"/>
            <a:r>
              <a:rPr lang="en-US" dirty="0"/>
              <a:t>a) Apple watch</a:t>
            </a:r>
            <a:r>
              <a:rPr lang="ko-KR" altLang="en-US" dirty="0"/>
              <a:t> </a:t>
            </a:r>
            <a:r>
              <a:rPr lang="en-US" altLang="ko-KR" dirty="0"/>
              <a:t>       </a:t>
            </a:r>
            <a:r>
              <a:rPr lang="en-US" dirty="0"/>
              <a:t>b) LG Urbane        </a:t>
            </a:r>
            <a:r>
              <a:rPr lang="ko-KR" altLang="en-US" dirty="0"/>
              <a:t> </a:t>
            </a:r>
            <a:r>
              <a:rPr lang="en-US" dirty="0"/>
              <a:t>c) Samsung Gear S2</a:t>
            </a:r>
          </a:p>
          <a:p>
            <a:r>
              <a:rPr lang="en-US" dirty="0"/>
              <a:t>These smartwatches are compared with ground-truth data from</a:t>
            </a:r>
          </a:p>
          <a:p>
            <a:pPr lvl="1"/>
            <a:r>
              <a:rPr lang="en-US" dirty="0"/>
              <a:t>d) </a:t>
            </a:r>
            <a:r>
              <a:rPr lang="en-US" dirty="0" smtClean="0"/>
              <a:t>Zephyr </a:t>
            </a:r>
            <a:r>
              <a:rPr lang="en-US" dirty="0" err="1"/>
              <a:t>BioHarness</a:t>
            </a:r>
            <a:r>
              <a:rPr lang="en-US" dirty="0"/>
              <a:t> is FDA approved ECG based chest-strap form-factor </a:t>
            </a:r>
            <a:r>
              <a:rPr lang="en-US" dirty="0" smtClean="0"/>
              <a:t> and </a:t>
            </a:r>
            <a:r>
              <a:rPr lang="en-US" dirty="0"/>
              <a:t>able to </a:t>
            </a:r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heart rate very accurately even when the user walks.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127013" y="1036648"/>
            <a:ext cx="5790511" cy="2874721"/>
            <a:chOff x="2656643" y="1363004"/>
            <a:chExt cx="5790511" cy="28747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643" y="1363004"/>
              <a:ext cx="5790511" cy="287472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556689" y="2103276"/>
              <a:ext cx="479618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sz="2800" dirty="0"/>
                <a:t>a)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39457" y="2098117"/>
              <a:ext cx="510076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sz="2800" dirty="0"/>
                <a:t>b)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5939" y="2108538"/>
              <a:ext cx="463588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sz="2800" dirty="0"/>
                <a:t>c)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95956" y="2250778"/>
              <a:ext cx="510076" cy="523220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sz="2800" dirty="0"/>
                <a:t>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22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Study : 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874" y="1221262"/>
            <a:ext cx="11585183" cy="4699227"/>
          </a:xfrm>
        </p:spPr>
        <p:txBody>
          <a:bodyPr/>
          <a:lstStyle/>
          <a:p>
            <a:pPr algn="just"/>
            <a:r>
              <a:rPr lang="en-US" dirty="0"/>
              <a:t>We ask 4 volunteers (average age of 24; 1 female, 3 male) to naturally walk in a hallway and an open field under fluorescent and day-light </a:t>
            </a:r>
            <a:br>
              <a:rPr lang="en-US" dirty="0"/>
            </a:br>
            <a:r>
              <a:rPr lang="en-US" dirty="0" smtClean="0"/>
              <a:t>conditions</a:t>
            </a:r>
            <a:r>
              <a:rPr lang="ko-KR" altLang="en-US" dirty="0" smtClean="0"/>
              <a:t> </a:t>
            </a:r>
            <a:r>
              <a:rPr lang="en-US" dirty="0" smtClean="0"/>
              <a:t>while </a:t>
            </a:r>
            <a:r>
              <a:rPr lang="en-US" dirty="0"/>
              <a:t>wearing a smartwatch and </a:t>
            </a:r>
            <a:r>
              <a:rPr lang="en-US" dirty="0" err="1"/>
              <a:t>BioHarness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25" y="2516660"/>
            <a:ext cx="2917406" cy="38898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02175" y="2556597"/>
            <a:ext cx="6908800" cy="3810000"/>
            <a:chOff x="4702175" y="2556597"/>
            <a:chExt cx="6908800" cy="381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175" y="2556597"/>
              <a:ext cx="6908800" cy="38100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 rot="21434832">
              <a:off x="5588737" y="4010071"/>
              <a:ext cx="5257778" cy="925303"/>
            </a:xfrm>
            <a:prstGeom prst="roundRect">
              <a:avLst/>
            </a:prstGeom>
            <a:noFill/>
            <a:ln w="920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/>
            <p:cNvSpPr/>
            <p:nvPr/>
          </p:nvSpPr>
          <p:spPr>
            <a:xfrm rot="5400000">
              <a:off x="8469087" y="3799116"/>
              <a:ext cx="424543" cy="35922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/>
            <p:cNvSpPr/>
            <p:nvPr/>
          </p:nvSpPr>
          <p:spPr>
            <a:xfrm rot="16200000">
              <a:off x="8447314" y="4746175"/>
              <a:ext cx="424543" cy="359229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785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699" y="293699"/>
            <a:ext cx="11461357" cy="742949"/>
          </a:xfrm>
        </p:spPr>
        <p:txBody>
          <a:bodyPr/>
          <a:lstStyle/>
          <a:p>
            <a:r>
              <a:rPr lang="en-US" dirty="0"/>
              <a:t>Smartwatch Worn Tightly </a:t>
            </a:r>
            <a:r>
              <a:rPr lang="mr-IN" dirty="0"/>
              <a:t>–</a:t>
            </a:r>
            <a:r>
              <a:rPr lang="en-US" dirty="0"/>
              <a:t> Less Difference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0133" y="5385773"/>
            <a:ext cx="8004487" cy="9814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Watch worn tightly </a:t>
            </a:r>
            <a:r>
              <a:rPr lang="mr-IN" dirty="0"/>
              <a:t>–</a:t>
            </a:r>
            <a:r>
              <a:rPr lang="en-US" dirty="0"/>
              <a:t> LG Urbane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56" y="945526"/>
            <a:ext cx="8874642" cy="44373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56" y="945526"/>
            <a:ext cx="8874642" cy="443732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9927775" y="2101035"/>
            <a:ext cx="1786090" cy="646331"/>
            <a:chOff x="9927775" y="2079264"/>
            <a:chExt cx="1786090" cy="646331"/>
          </a:xfrm>
        </p:grpSpPr>
        <p:sp>
          <p:nvSpPr>
            <p:cNvPr id="25" name="Right Brace 24"/>
            <p:cNvSpPr/>
            <p:nvPr/>
          </p:nvSpPr>
          <p:spPr>
            <a:xfrm>
              <a:off x="9927775" y="2235832"/>
              <a:ext cx="456845" cy="333196"/>
            </a:xfrm>
            <a:prstGeom prst="rightBrace">
              <a:avLst/>
            </a:prstGeom>
            <a:ln w="666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60609" y="2079264"/>
              <a:ext cx="1353256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dirty="0"/>
                <a:t>Mean Error</a:t>
              </a:r>
            </a:p>
            <a:p>
              <a:pPr algn="l"/>
              <a:r>
                <a:rPr lang="en-US" dirty="0"/>
                <a:t>  3bpm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53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699" y="293699"/>
            <a:ext cx="11461357" cy="742949"/>
          </a:xfrm>
        </p:spPr>
        <p:txBody>
          <a:bodyPr/>
          <a:lstStyle/>
          <a:p>
            <a:r>
              <a:rPr lang="en-US" dirty="0"/>
              <a:t>Smartwatch Worn Loosely </a:t>
            </a:r>
            <a:r>
              <a:rPr lang="mr-IN" dirty="0"/>
              <a:t>–</a:t>
            </a:r>
            <a:r>
              <a:rPr lang="en-US" dirty="0"/>
              <a:t> High Difference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56" y="945526"/>
            <a:ext cx="8874642" cy="44373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56" y="945526"/>
            <a:ext cx="8874642" cy="443732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 am a “Smart” watch, Smart Enough to Know the Accuracy of My Own Heart Rate Sensor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94625-1C7F-4171-90CD-B2B604AAD47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380133" y="5385773"/>
            <a:ext cx="8004487" cy="981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9A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SzPct val="50000"/>
              <a:buFont typeface="Times New Roman" panose="02020603050405020304" pitchFamily="18" charset="0"/>
              <a:buChar char="►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Times New Roman" panose="02020603050405020304" pitchFamily="18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Times New Roman" panose="02020603050405020304" pitchFamily="18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Watch worn loosely </a:t>
            </a:r>
            <a:r>
              <a:rPr lang="mr-IN" dirty="0"/>
              <a:t>–</a:t>
            </a:r>
            <a:r>
              <a:rPr lang="en-US" dirty="0"/>
              <a:t> LG Urbane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927775" y="1719943"/>
            <a:ext cx="1810101" cy="849085"/>
            <a:chOff x="9927775" y="1719943"/>
            <a:chExt cx="1810101" cy="849085"/>
          </a:xfrm>
        </p:grpSpPr>
        <p:sp>
          <p:nvSpPr>
            <p:cNvPr id="6" name="Right Brace 5"/>
            <p:cNvSpPr/>
            <p:nvPr/>
          </p:nvSpPr>
          <p:spPr>
            <a:xfrm>
              <a:off x="9927775" y="1719943"/>
              <a:ext cx="456846" cy="849085"/>
            </a:xfrm>
            <a:prstGeom prst="rightBrace">
              <a:avLst/>
            </a:prstGeom>
            <a:ln w="666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384620" y="1912666"/>
              <a:ext cx="1353256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 algn="l"/>
              <a:r>
                <a:rPr lang="en-US" dirty="0"/>
                <a:t>Mean Error</a:t>
              </a:r>
            </a:p>
            <a:p>
              <a:pPr algn="l"/>
              <a:r>
                <a:rPr lang="en-US" dirty="0"/>
                <a:t>  18bpm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8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|3.2|15.4|4.9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 w="19050">
          <a:solidFill>
            <a:schemeClr val="bg1">
              <a:lumMod val="65000"/>
            </a:schemeClr>
          </a:solidFill>
        </a:ln>
      </a:spPr>
      <a:bodyPr vert="horz" lIns="91440" tIns="45720" rIns="91440" bIns="45720" rtlCol="0" anchor="ctr"/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16623</TotalTime>
  <Words>4123</Words>
  <Application>Microsoft Macintosh PowerPoint</Application>
  <PresentationFormat>Widescreen</PresentationFormat>
  <Paragraphs>452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Mangal</vt:lpstr>
      <vt:lpstr>OpenSans</vt:lpstr>
      <vt:lpstr>Times New Roman</vt:lpstr>
      <vt:lpstr>Wingdings</vt:lpstr>
      <vt:lpstr>맑은 고딕</vt:lpstr>
      <vt:lpstr>Arial</vt:lpstr>
      <vt:lpstr>Office 테마</vt:lpstr>
      <vt:lpstr>I am a “Smart”watch, Smart Enough to Know the Accuracy of My Own Heart Rate Sensor</vt:lpstr>
      <vt:lpstr>Background : The advent of a new platform, Smartwatch</vt:lpstr>
      <vt:lpstr>Sensing on Smartphones and Smartwatches</vt:lpstr>
      <vt:lpstr>Clinical Application Usage?</vt:lpstr>
      <vt:lpstr>Making the Smartwatch Sensors Reliable!</vt:lpstr>
      <vt:lpstr>Validation on accelerometer-based approach</vt:lpstr>
      <vt:lpstr>Preliminary Study : Experimental setup</vt:lpstr>
      <vt:lpstr>Smartwatch Worn Tightly – Less Difference</vt:lpstr>
      <vt:lpstr>Smartwatch Worn Loosely – High Difference</vt:lpstr>
      <vt:lpstr>Accelerometer for Detecting Accuracy?</vt:lpstr>
      <vt:lpstr>Photoplethysmogram (PPG)</vt:lpstr>
      <vt:lpstr>Light intensity of PPG Sensor</vt:lpstr>
      <vt:lpstr>What factors impact quality of heart rate readings?</vt:lpstr>
      <vt:lpstr>What factors impact quality of heart rate samples?</vt:lpstr>
      <vt:lpstr>What factors do impact quality of measuring heart rate?</vt:lpstr>
      <vt:lpstr>Next steps</vt:lpstr>
      <vt:lpstr>Filter design</vt:lpstr>
      <vt:lpstr>Evaluation : Classification Result</vt:lpstr>
      <vt:lpstr>Evaluation : Classification Result</vt:lpstr>
      <vt:lpstr>Evaluation</vt:lpstr>
      <vt:lpstr>Summary</vt:lpstr>
      <vt:lpstr>Future works</vt:lpstr>
      <vt:lpstr>PowerPoint Presentation</vt:lpstr>
      <vt:lpstr>Related Approaches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aju</dc:creator>
  <cp:lastModifiedBy>안정모</cp:lastModifiedBy>
  <cp:revision>542</cp:revision>
  <cp:lastPrinted>2017-02-15T12:49:25Z</cp:lastPrinted>
  <dcterms:created xsi:type="dcterms:W3CDTF">2017-01-05T06:42:18Z</dcterms:created>
  <dcterms:modified xsi:type="dcterms:W3CDTF">2017-02-21T22:33:40Z</dcterms:modified>
</cp:coreProperties>
</file>